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6" r:id="rId2"/>
    <p:sldId id="326" r:id="rId3"/>
    <p:sldId id="325" r:id="rId4"/>
    <p:sldId id="267" r:id="rId5"/>
    <p:sldId id="344" r:id="rId6"/>
    <p:sldId id="327" r:id="rId7"/>
    <p:sldId id="328" r:id="rId8"/>
    <p:sldId id="263" r:id="rId9"/>
    <p:sldId id="329" r:id="rId10"/>
    <p:sldId id="330" r:id="rId11"/>
    <p:sldId id="321" r:id="rId12"/>
    <p:sldId id="320" r:id="rId13"/>
    <p:sldId id="322" r:id="rId14"/>
    <p:sldId id="331" r:id="rId15"/>
    <p:sldId id="333" r:id="rId16"/>
    <p:sldId id="323" r:id="rId17"/>
    <p:sldId id="324" r:id="rId18"/>
    <p:sldId id="343" r:id="rId19"/>
    <p:sldId id="334" r:id="rId20"/>
    <p:sldId id="336" r:id="rId21"/>
    <p:sldId id="335" r:id="rId22"/>
    <p:sldId id="337" r:id="rId23"/>
    <p:sldId id="338" r:id="rId24"/>
    <p:sldId id="339" r:id="rId25"/>
    <p:sldId id="340" r:id="rId26"/>
    <p:sldId id="341" r:id="rId27"/>
    <p:sldId id="342"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91"/>
  </p:normalViewPr>
  <p:slideViewPr>
    <p:cSldViewPr snapToGrid="0" snapToObjects="1">
      <p:cViewPr varScale="1">
        <p:scale>
          <a:sx n="82" d="100"/>
          <a:sy n="82" d="100"/>
        </p:scale>
        <p:origin x="720" y="62"/>
      </p:cViewPr>
      <p:guideLst/>
    </p:cSldViewPr>
  </p:slideViewPr>
  <p:notesTextViewPr>
    <p:cViewPr>
      <p:scale>
        <a:sx n="3" d="2"/>
        <a:sy n="3" d="2"/>
      </p:scale>
      <p:origin x="0" y="0"/>
    </p:cViewPr>
  </p:notesText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F8CECAB-375E-43AB-BA99-4E324D50D772}" type="datetimeFigureOut">
              <a:rPr lang="en-US" smtClean="0"/>
              <a:t>3/29/2023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95EDF1-2A5B-40F1-8949-BF7E661D854F}" type="slidenum">
              <a:rPr lang="en-US" smtClean="0"/>
              <a:t>‹#›</a:t>
            </a:fld>
            <a:endParaRPr lang="en-US"/>
          </a:p>
        </p:txBody>
      </p:sp>
    </p:spTree>
    <p:extLst>
      <p:ext uri="{BB962C8B-B14F-4D97-AF65-F5344CB8AC3E}">
        <p14:creationId xmlns:p14="http://schemas.microsoft.com/office/powerpoint/2010/main" val="267731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a:t>
            </a:fld>
            <a:endParaRPr lang="en-US"/>
          </a:p>
        </p:txBody>
      </p:sp>
    </p:spTree>
    <p:extLst>
      <p:ext uri="{BB962C8B-B14F-4D97-AF65-F5344CB8AC3E}">
        <p14:creationId xmlns:p14="http://schemas.microsoft.com/office/powerpoint/2010/main" val="204770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10</a:t>
            </a:fld>
            <a:endParaRPr lang="en-US"/>
          </a:p>
        </p:txBody>
      </p:sp>
    </p:spTree>
    <p:extLst>
      <p:ext uri="{BB962C8B-B14F-4D97-AF65-F5344CB8AC3E}">
        <p14:creationId xmlns:p14="http://schemas.microsoft.com/office/powerpoint/2010/main" val="89302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11</a:t>
            </a:fld>
            <a:endParaRPr lang="en-US"/>
          </a:p>
        </p:txBody>
      </p:sp>
    </p:spTree>
    <p:extLst>
      <p:ext uri="{BB962C8B-B14F-4D97-AF65-F5344CB8AC3E}">
        <p14:creationId xmlns:p14="http://schemas.microsoft.com/office/powerpoint/2010/main" val="4097848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12</a:t>
            </a:fld>
            <a:endParaRPr lang="en-US"/>
          </a:p>
        </p:txBody>
      </p:sp>
    </p:spTree>
    <p:extLst>
      <p:ext uri="{BB962C8B-B14F-4D97-AF65-F5344CB8AC3E}">
        <p14:creationId xmlns:p14="http://schemas.microsoft.com/office/powerpoint/2010/main" val="3540954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13</a:t>
            </a:fld>
            <a:endParaRPr lang="en-US"/>
          </a:p>
        </p:txBody>
      </p:sp>
    </p:spTree>
    <p:extLst>
      <p:ext uri="{BB962C8B-B14F-4D97-AF65-F5344CB8AC3E}">
        <p14:creationId xmlns:p14="http://schemas.microsoft.com/office/powerpoint/2010/main" val="365049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14</a:t>
            </a:fld>
            <a:endParaRPr lang="en-US"/>
          </a:p>
        </p:txBody>
      </p:sp>
    </p:spTree>
    <p:extLst>
      <p:ext uri="{BB962C8B-B14F-4D97-AF65-F5344CB8AC3E}">
        <p14:creationId xmlns:p14="http://schemas.microsoft.com/office/powerpoint/2010/main" val="1733253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15</a:t>
            </a:fld>
            <a:endParaRPr lang="en-US"/>
          </a:p>
        </p:txBody>
      </p:sp>
    </p:spTree>
    <p:extLst>
      <p:ext uri="{BB962C8B-B14F-4D97-AF65-F5344CB8AC3E}">
        <p14:creationId xmlns:p14="http://schemas.microsoft.com/office/powerpoint/2010/main" val="345948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16</a:t>
            </a:fld>
            <a:endParaRPr lang="en-US"/>
          </a:p>
        </p:txBody>
      </p:sp>
    </p:spTree>
    <p:extLst>
      <p:ext uri="{BB962C8B-B14F-4D97-AF65-F5344CB8AC3E}">
        <p14:creationId xmlns:p14="http://schemas.microsoft.com/office/powerpoint/2010/main" val="1525813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17</a:t>
            </a:fld>
            <a:endParaRPr lang="en-US"/>
          </a:p>
        </p:txBody>
      </p:sp>
    </p:spTree>
    <p:extLst>
      <p:ext uri="{BB962C8B-B14F-4D97-AF65-F5344CB8AC3E}">
        <p14:creationId xmlns:p14="http://schemas.microsoft.com/office/powerpoint/2010/main" val="3744762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18</a:t>
            </a:fld>
            <a:endParaRPr lang="en-US"/>
          </a:p>
        </p:txBody>
      </p:sp>
    </p:spTree>
    <p:extLst>
      <p:ext uri="{BB962C8B-B14F-4D97-AF65-F5344CB8AC3E}">
        <p14:creationId xmlns:p14="http://schemas.microsoft.com/office/powerpoint/2010/main" val="93163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2</a:t>
            </a:fld>
            <a:endParaRPr lang="en-US"/>
          </a:p>
        </p:txBody>
      </p:sp>
    </p:spTree>
    <p:extLst>
      <p:ext uri="{BB962C8B-B14F-4D97-AF65-F5344CB8AC3E}">
        <p14:creationId xmlns:p14="http://schemas.microsoft.com/office/powerpoint/2010/main" val="136034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3</a:t>
            </a:fld>
            <a:endParaRPr lang="en-US"/>
          </a:p>
        </p:txBody>
      </p:sp>
    </p:spTree>
    <p:extLst>
      <p:ext uri="{BB962C8B-B14F-4D97-AF65-F5344CB8AC3E}">
        <p14:creationId xmlns:p14="http://schemas.microsoft.com/office/powerpoint/2010/main" val="48844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4</a:t>
            </a:fld>
            <a:endParaRPr lang="en-US"/>
          </a:p>
        </p:txBody>
      </p:sp>
    </p:spTree>
    <p:extLst>
      <p:ext uri="{BB962C8B-B14F-4D97-AF65-F5344CB8AC3E}">
        <p14:creationId xmlns:p14="http://schemas.microsoft.com/office/powerpoint/2010/main" val="92122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5</a:t>
            </a:fld>
            <a:endParaRPr lang="en-US"/>
          </a:p>
        </p:txBody>
      </p:sp>
    </p:spTree>
    <p:extLst>
      <p:ext uri="{BB962C8B-B14F-4D97-AF65-F5344CB8AC3E}">
        <p14:creationId xmlns:p14="http://schemas.microsoft.com/office/powerpoint/2010/main" val="120399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6</a:t>
            </a:fld>
            <a:endParaRPr lang="en-US"/>
          </a:p>
        </p:txBody>
      </p:sp>
    </p:spTree>
    <p:extLst>
      <p:ext uri="{BB962C8B-B14F-4D97-AF65-F5344CB8AC3E}">
        <p14:creationId xmlns:p14="http://schemas.microsoft.com/office/powerpoint/2010/main" val="427373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7</a:t>
            </a:fld>
            <a:endParaRPr lang="en-US"/>
          </a:p>
        </p:txBody>
      </p:sp>
    </p:spTree>
    <p:extLst>
      <p:ext uri="{BB962C8B-B14F-4D97-AF65-F5344CB8AC3E}">
        <p14:creationId xmlns:p14="http://schemas.microsoft.com/office/powerpoint/2010/main" val="240121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8</a:t>
            </a:fld>
            <a:endParaRPr lang="en-US"/>
          </a:p>
        </p:txBody>
      </p:sp>
    </p:spTree>
    <p:extLst>
      <p:ext uri="{BB962C8B-B14F-4D97-AF65-F5344CB8AC3E}">
        <p14:creationId xmlns:p14="http://schemas.microsoft.com/office/powerpoint/2010/main" val="404409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5EDF1-2A5B-40F1-8949-BF7E661D854F}" type="slidenum">
              <a:rPr lang="en-US" smtClean="0"/>
              <a:t>9</a:t>
            </a:fld>
            <a:endParaRPr lang="en-US"/>
          </a:p>
        </p:txBody>
      </p:sp>
    </p:spTree>
    <p:extLst>
      <p:ext uri="{BB962C8B-B14F-4D97-AF65-F5344CB8AC3E}">
        <p14:creationId xmlns:p14="http://schemas.microsoft.com/office/powerpoint/2010/main" val="755294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2" name="Title 1"/>
          <p:cNvSpPr>
            <a:spLocks noGrp="1"/>
          </p:cNvSpPr>
          <p:nvPr>
            <p:ph type="ctrTitle"/>
          </p:nvPr>
        </p:nvSpPr>
        <p:spPr>
          <a:xfrm>
            <a:off x="914400" y="1296213"/>
            <a:ext cx="10363200" cy="678968"/>
          </a:xfrm>
        </p:spPr>
        <p:txBody>
          <a:bodyPr anchor="t" anchorCtr="0"/>
          <a:lstStyle>
            <a:lvl1pPr algn="l">
              <a:defRPr sz="4236" cap="none"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2173709"/>
            <a:ext cx="9144000" cy="889154"/>
          </a:xfrm>
        </p:spPr>
        <p:txBody>
          <a:bodyPr anchor="t" anchorCtr="0">
            <a:normAutofit/>
          </a:bodyPr>
          <a:lstStyle>
            <a:lvl1pPr marL="0" indent="0" algn="l">
              <a:buNone/>
              <a:defRPr sz="2118" b="1" i="0" baseline="0">
                <a:solidFill>
                  <a:schemeClr val="bg1"/>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
        <p:nvSpPr>
          <p:cNvPr id="4" name="Date Placeholder 3"/>
          <p:cNvSpPr>
            <a:spLocks noGrp="1"/>
          </p:cNvSpPr>
          <p:nvPr>
            <p:ph type="dt" sz="half" idx="10"/>
          </p:nvPr>
        </p:nvSpPr>
        <p:spPr>
          <a:xfrm>
            <a:off x="914400" y="3147099"/>
            <a:ext cx="2743200" cy="365125"/>
          </a:xfrm>
          <a:prstGeom prst="rect">
            <a:avLst/>
          </a:prstGeom>
        </p:spPr>
        <p:txBody>
          <a:bodyPr/>
          <a:lstStyle>
            <a:lvl1pPr>
              <a:defRPr b="1" i="0" baseline="0">
                <a:solidFill>
                  <a:schemeClr val="bg1"/>
                </a:solidFill>
              </a:defRPr>
            </a:lvl1pPr>
          </a:lstStyle>
          <a:p>
            <a:fld id="{F09292F8-EC2C-8344-8F7F-9BC130EF9FE0}" type="datetimeFigureOut">
              <a:rPr lang="en-US" smtClean="0"/>
              <a:pPr/>
              <a:t>3/29/2023</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8400" y="5489061"/>
            <a:ext cx="1655334" cy="940705"/>
          </a:xfrm>
          <a:prstGeom prst="rect">
            <a:avLst/>
          </a:prstGeom>
        </p:spPr>
      </p:pic>
    </p:spTree>
    <p:extLst>
      <p:ext uri="{BB962C8B-B14F-4D97-AF65-F5344CB8AC3E}">
        <p14:creationId xmlns:p14="http://schemas.microsoft.com/office/powerpoint/2010/main" val="133047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8E002BC-C8DD-1842-A576-D47577C8FA52}" type="slidenum">
              <a:rPr lang="en-US" smtClean="0"/>
              <a:pPr/>
              <a:t>‹#›</a:t>
            </a:fld>
            <a:endParaRPr lang="en-US" dirty="0"/>
          </a:p>
        </p:txBody>
      </p:sp>
    </p:spTree>
    <p:extLst>
      <p:ext uri="{BB962C8B-B14F-4D97-AF65-F5344CB8AC3E}">
        <p14:creationId xmlns:p14="http://schemas.microsoft.com/office/powerpoint/2010/main" val="92914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1853006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674521"/>
            <a:ext cx="3932238" cy="1382879"/>
          </a:xfrm>
        </p:spPr>
        <p:txBody>
          <a:bodyPr anchor="b"/>
          <a:lstStyle>
            <a:lvl1pPr>
              <a:defRPr sz="3106"/>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r>
              <a:rPr lang="en-US" dirty="0"/>
              <a:t>Click icon to add picture</a:t>
            </a:r>
          </a:p>
        </p:txBody>
      </p:sp>
      <p:sp>
        <p:nvSpPr>
          <p:cNvPr id="4" name="Text Placeholder 3"/>
          <p:cNvSpPr>
            <a:spLocks noGrp="1"/>
          </p:cNvSpPr>
          <p:nvPr>
            <p:ph type="body" sz="half" idx="2"/>
          </p:nvPr>
        </p:nvSpPr>
        <p:spPr>
          <a:xfrm>
            <a:off x="839788" y="2057400"/>
            <a:ext cx="3932238" cy="3811588"/>
          </a:xfrm>
        </p:spPr>
        <p:txBody>
          <a:bodyPr/>
          <a:lstStyle>
            <a:lvl1pPr marL="0" indent="0">
              <a:buNone/>
              <a:defRPr sz="1553"/>
            </a:lvl1pPr>
            <a:lvl2pPr marL="443777" indent="0">
              <a:buNone/>
              <a:defRPr sz="1359"/>
            </a:lvl2pPr>
            <a:lvl3pPr marL="887553" indent="0">
              <a:buNone/>
              <a:defRPr sz="1165"/>
            </a:lvl3pPr>
            <a:lvl4pPr marL="1331330" indent="0">
              <a:buNone/>
              <a:defRPr sz="971"/>
            </a:lvl4pPr>
            <a:lvl5pPr marL="1775106" indent="0">
              <a:buNone/>
              <a:defRPr sz="971"/>
            </a:lvl5pPr>
            <a:lvl6pPr marL="2218883" indent="0">
              <a:buNone/>
              <a:defRPr sz="971"/>
            </a:lvl6pPr>
            <a:lvl7pPr marL="2662660" indent="0">
              <a:buNone/>
              <a:defRPr sz="971"/>
            </a:lvl7pPr>
            <a:lvl8pPr marL="3106436" indent="0">
              <a:buNone/>
              <a:defRPr sz="971"/>
            </a:lvl8pPr>
            <a:lvl9pPr marL="3550213" indent="0">
              <a:buNone/>
              <a:defRPr sz="971"/>
            </a:lvl9pPr>
          </a:lstStyle>
          <a:p>
            <a:pPr lvl="0"/>
            <a:r>
              <a:rPr lang="en-US"/>
              <a:t>Click to edit Master text styles</a:t>
            </a:r>
          </a:p>
        </p:txBody>
      </p:sp>
    </p:spTree>
    <p:extLst>
      <p:ext uri="{BB962C8B-B14F-4D97-AF65-F5344CB8AC3E}">
        <p14:creationId xmlns:p14="http://schemas.microsoft.com/office/powerpoint/2010/main" val="680749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8E002BC-C8DD-1842-A576-D47577C8FA52}" type="slidenum">
              <a:rPr lang="en-US" smtClean="0"/>
              <a:pPr/>
              <a:t>‹#›</a:t>
            </a:fld>
            <a:endParaRPr lang="en-US" dirty="0"/>
          </a:p>
        </p:txBody>
      </p:sp>
    </p:spTree>
    <p:extLst>
      <p:ext uri="{BB962C8B-B14F-4D97-AF65-F5344CB8AC3E}">
        <p14:creationId xmlns:p14="http://schemas.microsoft.com/office/powerpoint/2010/main" val="171624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35858" y="365125"/>
            <a:ext cx="917944"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1"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8E002BC-C8DD-1842-A576-D47577C8FA52}" type="slidenum">
              <a:rPr lang="en-US" smtClean="0"/>
              <a:pPr/>
              <a:t>‹#›</a:t>
            </a:fld>
            <a:endParaRPr lang="en-US" dirty="0"/>
          </a:p>
        </p:txBody>
      </p:sp>
    </p:spTree>
    <p:extLst>
      <p:ext uri="{BB962C8B-B14F-4D97-AF65-F5344CB8AC3E}">
        <p14:creationId xmlns:p14="http://schemas.microsoft.com/office/powerpoint/2010/main" val="214283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2" name="Title 1"/>
          <p:cNvSpPr>
            <a:spLocks noGrp="1"/>
          </p:cNvSpPr>
          <p:nvPr>
            <p:ph type="title"/>
          </p:nvPr>
        </p:nvSpPr>
        <p:spPr>
          <a:xfrm>
            <a:off x="934955" y="1626676"/>
            <a:ext cx="7790187" cy="678968"/>
          </a:xfrm>
        </p:spPr>
        <p:txBody>
          <a:bodyPr anchor="t" anchorCtr="0"/>
          <a:lstStyle>
            <a:lvl1pPr>
              <a:defRPr sz="4236" cap="none" baseline="0">
                <a:solidFill>
                  <a:schemeClr val="bg2"/>
                </a:solidFill>
              </a:defRPr>
            </a:lvl1pPr>
          </a:lstStyle>
          <a:p>
            <a:r>
              <a:rPr lang="en-US"/>
              <a:t>Click to edit Master title style</a:t>
            </a:r>
            <a:endParaRPr lang="en-US" dirty="0"/>
          </a:p>
        </p:txBody>
      </p:sp>
      <p:sp>
        <p:nvSpPr>
          <p:cNvPr id="8" name="Subtitle 2"/>
          <p:cNvSpPr>
            <a:spLocks noGrp="1"/>
          </p:cNvSpPr>
          <p:nvPr>
            <p:ph type="subTitle" idx="1"/>
          </p:nvPr>
        </p:nvSpPr>
        <p:spPr>
          <a:xfrm>
            <a:off x="934955" y="2622242"/>
            <a:ext cx="7790187" cy="889154"/>
          </a:xfrm>
        </p:spPr>
        <p:txBody>
          <a:bodyPr anchor="t" anchorCtr="0">
            <a:normAutofit/>
          </a:bodyPr>
          <a:lstStyle>
            <a:lvl1pPr marL="0" indent="0" algn="l">
              <a:buNone/>
              <a:defRPr sz="2118" b="1" i="0" baseline="0">
                <a:solidFill>
                  <a:schemeClr val="bg1"/>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106461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5" name="Title 1"/>
          <p:cNvSpPr>
            <a:spLocks noGrp="1"/>
          </p:cNvSpPr>
          <p:nvPr>
            <p:ph type="title"/>
          </p:nvPr>
        </p:nvSpPr>
        <p:spPr>
          <a:xfrm>
            <a:off x="1779939" y="4966863"/>
            <a:ext cx="7790187" cy="678968"/>
          </a:xfrm>
        </p:spPr>
        <p:txBody>
          <a:bodyPr anchor="t" anchorCtr="0"/>
          <a:lstStyle>
            <a:lvl1pPr>
              <a:defRPr sz="4236" cap="none" baseline="0">
                <a:solidFill>
                  <a:schemeClr val="tx2"/>
                </a:solidFill>
              </a:defRPr>
            </a:lvl1pPr>
          </a:lstStyle>
          <a:p>
            <a:r>
              <a:rPr lang="en-US"/>
              <a:t>Click to edit Master title style</a:t>
            </a:r>
            <a:endParaRPr lang="en-US" dirty="0"/>
          </a:p>
        </p:txBody>
      </p:sp>
      <p:sp>
        <p:nvSpPr>
          <p:cNvPr id="6" name="Subtitle 2"/>
          <p:cNvSpPr>
            <a:spLocks noGrp="1"/>
          </p:cNvSpPr>
          <p:nvPr>
            <p:ph type="subTitle" idx="1"/>
          </p:nvPr>
        </p:nvSpPr>
        <p:spPr>
          <a:xfrm>
            <a:off x="1779939" y="5810607"/>
            <a:ext cx="5895658" cy="795337"/>
          </a:xfrm>
        </p:spPr>
        <p:txBody>
          <a:bodyPr anchor="t" anchorCtr="0">
            <a:normAutofit/>
          </a:bodyPr>
          <a:lstStyle>
            <a:lvl1pPr marL="0" indent="0" algn="l">
              <a:buNone/>
              <a:defRPr sz="2118" b="1" i="0" baseline="0">
                <a:solidFill>
                  <a:schemeClr val="tx2"/>
                </a:solidFill>
              </a:defRPr>
            </a:lvl1pPr>
            <a:lvl2pPr marL="443777" indent="0" algn="ctr">
              <a:buNone/>
              <a:defRPr sz="1941"/>
            </a:lvl2pPr>
            <a:lvl3pPr marL="887553" indent="0" algn="ctr">
              <a:buNone/>
              <a:defRPr sz="1747"/>
            </a:lvl3pPr>
            <a:lvl4pPr marL="1331330" indent="0" algn="ctr">
              <a:buNone/>
              <a:defRPr sz="1553"/>
            </a:lvl4pPr>
            <a:lvl5pPr marL="1775106" indent="0" algn="ctr">
              <a:buNone/>
              <a:defRPr sz="1553"/>
            </a:lvl5pPr>
            <a:lvl6pPr marL="2218883" indent="0" algn="ctr">
              <a:buNone/>
              <a:defRPr sz="1553"/>
            </a:lvl6pPr>
            <a:lvl7pPr marL="2662660" indent="0" algn="ctr">
              <a:buNone/>
              <a:defRPr sz="1553"/>
            </a:lvl7pPr>
            <a:lvl8pPr marL="3106436" indent="0" algn="ctr">
              <a:buNone/>
              <a:defRPr sz="1553"/>
            </a:lvl8pPr>
            <a:lvl9pPr marL="3550213" indent="0" algn="ctr">
              <a:buNone/>
              <a:defRPr sz="1553"/>
            </a:lvl9pPr>
          </a:lstStyle>
          <a:p>
            <a:r>
              <a:rPr lang="en-US"/>
              <a:t>Click to edit Master subtitle style</a:t>
            </a:r>
            <a:endParaRPr lang="en-US" dirty="0"/>
          </a:p>
        </p:txBody>
      </p:sp>
    </p:spTree>
    <p:extLst>
      <p:ext uri="{BB962C8B-B14F-4D97-AF65-F5344CB8AC3E}">
        <p14:creationId xmlns:p14="http://schemas.microsoft.com/office/powerpoint/2010/main" val="117170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88017" r="78493"/>
          <a:stretch/>
        </p:blipFill>
        <p:spPr>
          <a:xfrm>
            <a:off x="0" y="6037728"/>
            <a:ext cx="2622176" cy="821985"/>
          </a:xfrm>
          <a:prstGeom prst="rect">
            <a:avLst/>
          </a:prstGeom>
        </p:spPr>
      </p:pic>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74338" b="85690"/>
          <a:stretch/>
        </p:blipFill>
        <p:spPr>
          <a:xfrm>
            <a:off x="9063318" y="0"/>
            <a:ext cx="3128682" cy="981635"/>
          </a:xfrm>
          <a:prstGeom prst="rect">
            <a:avLst/>
          </a:prstGeom>
        </p:spPr>
      </p:pic>
      <p:sp>
        <p:nvSpPr>
          <p:cNvPr id="2" name="Title 1"/>
          <p:cNvSpPr>
            <a:spLocks noGrp="1"/>
          </p:cNvSpPr>
          <p:nvPr>
            <p:ph type="title"/>
          </p:nvPr>
        </p:nvSpPr>
        <p:spPr>
          <a:xfrm>
            <a:off x="412414" y="188634"/>
            <a:ext cx="8772565" cy="458972"/>
          </a:xfrm>
        </p:spPr>
        <p:txBody>
          <a:bodyPr wrap="square"/>
          <a:lstStyle>
            <a:lvl1pPr>
              <a:defRPr cap="all"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8E002BC-C8DD-1842-A576-D47577C8FA52}" type="slidenum">
              <a:rPr lang="en-US" smtClean="0"/>
              <a:pPr/>
              <a:t>‹#›</a:t>
            </a:fld>
            <a:endParaRPr lang="en-US" dirty="0"/>
          </a:p>
        </p:txBody>
      </p:sp>
    </p:spTree>
    <p:extLst>
      <p:ext uri="{BB962C8B-B14F-4D97-AF65-F5344CB8AC3E}">
        <p14:creationId xmlns:p14="http://schemas.microsoft.com/office/powerpoint/2010/main" val="17365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1213" t="39206"/>
          <a:stretch/>
        </p:blipFill>
        <p:spPr>
          <a:xfrm>
            <a:off x="3805518" y="2689412"/>
            <a:ext cx="8386482" cy="417030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8E002BC-C8DD-1842-A576-D47577C8FA52}" type="slidenum">
              <a:rPr lang="en-US" smtClean="0"/>
              <a:pPr/>
              <a:t>‹#›</a:t>
            </a:fld>
            <a:endParaRPr lang="en-US" dirty="0"/>
          </a:p>
        </p:txBody>
      </p:sp>
      <p:sp>
        <p:nvSpPr>
          <p:cNvPr id="4" name="Content Placeholder 2"/>
          <p:cNvSpPr>
            <a:spLocks noGrp="1"/>
          </p:cNvSpPr>
          <p:nvPr>
            <p:ph idx="1"/>
          </p:nvPr>
        </p:nvSpPr>
        <p:spPr>
          <a:xfrm>
            <a:off x="412415" y="1125800"/>
            <a:ext cx="11341394" cy="48447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842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714"/>
          </a:xfrm>
          <a:prstGeom prst="rect">
            <a:avLst/>
          </a:prstGeom>
        </p:spPr>
      </p:pic>
      <p:sp>
        <p:nvSpPr>
          <p:cNvPr id="7" name="Title 1"/>
          <p:cNvSpPr>
            <a:spLocks noGrp="1"/>
          </p:cNvSpPr>
          <p:nvPr>
            <p:ph type="title"/>
          </p:nvPr>
        </p:nvSpPr>
        <p:spPr>
          <a:xfrm>
            <a:off x="1517452" y="3850951"/>
            <a:ext cx="7333244" cy="581249"/>
          </a:xfrm>
        </p:spPr>
        <p:txBody>
          <a:bodyPr anchor="ctr" anchorCtr="0"/>
          <a:lstStyle>
            <a:lvl1pPr>
              <a:defRPr sz="3530" cap="none" baseline="0"/>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7452" y="5471025"/>
            <a:ext cx="1655334" cy="940705"/>
          </a:xfrm>
          <a:prstGeom prst="rect">
            <a:avLst/>
          </a:prstGeom>
        </p:spPr>
      </p:pic>
    </p:spTree>
    <p:extLst>
      <p:ext uri="{BB962C8B-B14F-4D97-AF65-F5344CB8AC3E}">
        <p14:creationId xmlns:p14="http://schemas.microsoft.com/office/powerpoint/2010/main" val="205612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p:txBody>
          <a:bodyPr/>
          <a:lstStyle/>
          <a:p>
            <a:fld id="{08E002BC-C8DD-1842-A576-D47577C8FA52}" type="slidenum">
              <a:rPr lang="en-US" smtClean="0"/>
              <a:pPr/>
              <a:t>‹#›</a:t>
            </a:fld>
            <a:endParaRPr lang="en-US" dirty="0"/>
          </a:p>
        </p:txBody>
      </p:sp>
    </p:spTree>
    <p:extLst>
      <p:ext uri="{BB962C8B-B14F-4D97-AF65-F5344CB8AC3E}">
        <p14:creationId xmlns:p14="http://schemas.microsoft.com/office/powerpoint/2010/main" val="23155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0"/>
          </p:nvPr>
        </p:nvSpPr>
        <p:spPr/>
        <p:txBody>
          <a:bodyPr/>
          <a:lstStyle/>
          <a:p>
            <a:fld id="{08E002BC-C8DD-1842-A576-D47577C8FA52}" type="slidenum">
              <a:rPr lang="en-US" smtClean="0"/>
              <a:pPr/>
              <a:t>‹#›</a:t>
            </a:fld>
            <a:endParaRPr lang="en-US" dirty="0"/>
          </a:p>
        </p:txBody>
      </p:sp>
      <p:sp>
        <p:nvSpPr>
          <p:cNvPr id="11" name="Title 1"/>
          <p:cNvSpPr>
            <a:spLocks noGrp="1"/>
          </p:cNvSpPr>
          <p:nvPr>
            <p:ph type="title"/>
          </p:nvPr>
        </p:nvSpPr>
        <p:spPr>
          <a:xfrm>
            <a:off x="412415" y="188634"/>
            <a:ext cx="11341394" cy="458972"/>
          </a:xfrm>
        </p:spPr>
        <p:txBody>
          <a:bodyPr/>
          <a:lstStyle/>
          <a:p>
            <a:r>
              <a:rPr lang="en-US"/>
              <a:t>Click to edit Master title style</a:t>
            </a:r>
          </a:p>
        </p:txBody>
      </p:sp>
    </p:spTree>
    <p:extLst>
      <p:ext uri="{BB962C8B-B14F-4D97-AF65-F5344CB8AC3E}">
        <p14:creationId xmlns:p14="http://schemas.microsoft.com/office/powerpoint/2010/main" val="43945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08E002BC-C8DD-1842-A576-D47577C8FA52}" type="slidenum">
              <a:rPr lang="en-US" smtClean="0"/>
              <a:pPr/>
              <a:t>‹#›</a:t>
            </a:fld>
            <a:endParaRPr lang="en-US" dirty="0"/>
          </a:p>
        </p:txBody>
      </p:sp>
    </p:spTree>
    <p:extLst>
      <p:ext uri="{BB962C8B-B14F-4D97-AF65-F5344CB8AC3E}">
        <p14:creationId xmlns:p14="http://schemas.microsoft.com/office/powerpoint/2010/main" val="75315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415" y="188634"/>
            <a:ext cx="11341394" cy="458972"/>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12415" y="1125800"/>
            <a:ext cx="11341394" cy="48447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010608" y="6356351"/>
            <a:ext cx="2743200" cy="365125"/>
          </a:xfrm>
          <a:prstGeom prst="rect">
            <a:avLst/>
          </a:prstGeom>
        </p:spPr>
        <p:txBody>
          <a:bodyPr vert="horz" lIns="91440" tIns="45720" rIns="91440" bIns="45720" rtlCol="0" anchor="b" anchorCtr="0"/>
          <a:lstStyle>
            <a:lvl1pPr algn="r">
              <a:defRPr sz="1165">
                <a:solidFill>
                  <a:schemeClr val="bg1">
                    <a:lumMod val="75000"/>
                  </a:schemeClr>
                </a:solidFill>
              </a:defRPr>
            </a:lvl1pPr>
          </a:lstStyle>
          <a:p>
            <a:fld id="{08E002BC-C8DD-1842-A576-D47577C8FA52}" type="slidenum">
              <a:rPr lang="en-US" smtClean="0"/>
              <a:pPr/>
              <a:t>‹#›</a:t>
            </a:fld>
            <a:endParaRPr lang="en-US" dirty="0"/>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72" r:id="rId5"/>
    <p:sldLayoutId id="2147483674"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887553" rtl="0" eaLnBrk="1" latinLnBrk="0" hangingPunct="1">
        <a:lnSpc>
          <a:spcPct val="90000"/>
        </a:lnSpc>
        <a:spcBef>
          <a:spcPct val="0"/>
        </a:spcBef>
        <a:buNone/>
        <a:defRPr sz="2647" b="1" kern="1200" cap="all" baseline="0">
          <a:solidFill>
            <a:schemeClr val="tx2"/>
          </a:solidFill>
          <a:latin typeface="+mj-lt"/>
          <a:ea typeface="+mj-ea"/>
          <a:cs typeface="+mj-cs"/>
        </a:defRPr>
      </a:lvl1pPr>
    </p:titleStyle>
    <p:bodyStyle>
      <a:lvl1pPr marL="221888" indent="-221888" algn="l" defTabSz="887553" rtl="0" eaLnBrk="1" latinLnBrk="0" hangingPunct="1">
        <a:lnSpc>
          <a:spcPct val="90000"/>
        </a:lnSpc>
        <a:spcBef>
          <a:spcPts val="971"/>
        </a:spcBef>
        <a:buFont typeface="Arial" panose="020B0604020202020204" pitchFamily="34" charset="0"/>
        <a:buChar char="•"/>
        <a:defRPr sz="2718" kern="1200">
          <a:solidFill>
            <a:schemeClr val="tx1"/>
          </a:solidFill>
          <a:latin typeface="+mn-lt"/>
          <a:ea typeface="+mn-ea"/>
          <a:cs typeface="+mn-cs"/>
        </a:defRPr>
      </a:lvl1pPr>
      <a:lvl2pPr marL="665665" indent="-221888" algn="l" defTabSz="887553" rtl="0" eaLnBrk="1" latinLnBrk="0" hangingPunct="1">
        <a:lnSpc>
          <a:spcPct val="90000"/>
        </a:lnSpc>
        <a:spcBef>
          <a:spcPts val="485"/>
        </a:spcBef>
        <a:buFont typeface="Arial" panose="020B0604020202020204" pitchFamily="34" charset="0"/>
        <a:buChar char="•"/>
        <a:defRPr sz="2330" kern="1200">
          <a:solidFill>
            <a:schemeClr val="tx1"/>
          </a:solidFill>
          <a:latin typeface="+mn-lt"/>
          <a:ea typeface="+mn-ea"/>
          <a:cs typeface="+mn-cs"/>
        </a:defRPr>
      </a:lvl2pPr>
      <a:lvl3pPr marL="1109442" indent="-221888" algn="l" defTabSz="887553" rtl="0" eaLnBrk="1" latinLnBrk="0" hangingPunct="1">
        <a:lnSpc>
          <a:spcPct val="90000"/>
        </a:lnSpc>
        <a:spcBef>
          <a:spcPts val="485"/>
        </a:spcBef>
        <a:buFont typeface="Arial" panose="020B0604020202020204" pitchFamily="34" charset="0"/>
        <a:buChar char="•"/>
        <a:defRPr sz="1941" kern="1200">
          <a:solidFill>
            <a:schemeClr val="tx1"/>
          </a:solidFill>
          <a:latin typeface="+mn-lt"/>
          <a:ea typeface="+mn-ea"/>
          <a:cs typeface="+mn-cs"/>
        </a:defRPr>
      </a:lvl3pPr>
      <a:lvl4pPr marL="155321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4pPr>
      <a:lvl5pPr marL="199699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www.siumed.edu/oec/y4/about-year-four.html"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01108"/>
            <a:ext cx="10266218" cy="1920526"/>
          </a:xfrm>
        </p:spPr>
        <p:txBody>
          <a:bodyPr/>
          <a:lstStyle/>
          <a:p>
            <a:pPr algn="ctr"/>
            <a:r>
              <a:rPr lang="en-US" sz="6600" dirty="0"/>
              <a:t>YEAR FOUR ORIENTATION</a:t>
            </a:r>
          </a:p>
        </p:txBody>
      </p:sp>
      <p:sp>
        <p:nvSpPr>
          <p:cNvPr id="3" name="Subtitle 2"/>
          <p:cNvSpPr>
            <a:spLocks noGrp="1"/>
          </p:cNvSpPr>
          <p:nvPr>
            <p:ph type="subTitle" idx="1"/>
          </p:nvPr>
        </p:nvSpPr>
        <p:spPr>
          <a:xfrm>
            <a:off x="764275" y="3385555"/>
            <a:ext cx="10266218" cy="1915692"/>
          </a:xfrm>
        </p:spPr>
        <p:txBody>
          <a:bodyPr>
            <a:noAutofit/>
          </a:bodyPr>
          <a:lstStyle/>
          <a:p>
            <a:pPr algn="ctr">
              <a:defRPr/>
            </a:pPr>
            <a:r>
              <a:rPr lang="en-US" sz="4000" i="1" dirty="0"/>
              <a:t>WELCOME</a:t>
            </a:r>
          </a:p>
          <a:p>
            <a:pPr algn="ctr">
              <a:defRPr/>
            </a:pPr>
            <a:r>
              <a:rPr lang="en-US" sz="4000" i="1" dirty="0"/>
              <a:t>Class of 2024</a:t>
            </a:r>
          </a:p>
          <a:p>
            <a:pPr algn="ctr"/>
            <a:endParaRPr lang="en-US" sz="2400" dirty="0"/>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415" y="418120"/>
            <a:ext cx="11341394" cy="646331"/>
          </a:xfrm>
        </p:spPr>
        <p:txBody>
          <a:bodyPr/>
          <a:lstStyle/>
          <a:p>
            <a:r>
              <a:rPr lang="en-US" sz="4000" dirty="0">
                <a:solidFill>
                  <a:schemeClr val="tx1"/>
                </a:solidFill>
              </a:rPr>
              <a:t>Electives</a:t>
            </a:r>
          </a:p>
        </p:txBody>
      </p:sp>
      <p:sp>
        <p:nvSpPr>
          <p:cNvPr id="6" name="Content Placeholder 5"/>
          <p:cNvSpPr>
            <a:spLocks noGrp="1"/>
          </p:cNvSpPr>
          <p:nvPr>
            <p:ph sz="half" idx="1"/>
          </p:nvPr>
        </p:nvSpPr>
        <p:spPr>
          <a:xfrm>
            <a:off x="412414" y="1231265"/>
            <a:ext cx="6011246" cy="4945698"/>
          </a:xfrm>
        </p:spPr>
        <p:txBody>
          <a:bodyPr>
            <a:normAutofit fontScale="92500" lnSpcReduction="10000"/>
          </a:bodyPr>
          <a:lstStyle/>
          <a:p>
            <a:r>
              <a:rPr lang="en-US" sz="2600" b="1" dirty="0"/>
              <a:t>Catalog (Traditional, ICE, or BSE)</a:t>
            </a:r>
          </a:p>
          <a:p>
            <a:pPr lvl="1"/>
            <a:r>
              <a:rPr lang="en-US" dirty="0"/>
              <a:t>Approx. 180 electives offered</a:t>
            </a:r>
          </a:p>
          <a:p>
            <a:pPr lvl="1">
              <a:buFont typeface="Verdana" pitchFamily="34" charset="0"/>
              <a:buNone/>
            </a:pPr>
            <a:endParaRPr lang="en-US" sz="1400" dirty="0"/>
          </a:p>
          <a:p>
            <a:r>
              <a:rPr lang="en-US" sz="2600" b="1" dirty="0"/>
              <a:t>Individually-Designed Electives</a:t>
            </a:r>
          </a:p>
          <a:p>
            <a:pPr lvl="1"/>
            <a:r>
              <a:rPr lang="en-US" dirty="0"/>
              <a:t>IDE -- Not in the Catalog – something YOU design</a:t>
            </a:r>
          </a:p>
          <a:p>
            <a:pPr lvl="1">
              <a:buFont typeface="Verdana" pitchFamily="34" charset="0"/>
              <a:buNone/>
            </a:pPr>
            <a:endParaRPr lang="en-US" sz="1400" dirty="0"/>
          </a:p>
          <a:p>
            <a:r>
              <a:rPr lang="en-US" sz="2600" b="1" dirty="0"/>
              <a:t>Extramural Electives</a:t>
            </a:r>
          </a:p>
          <a:p>
            <a:pPr lvl="1"/>
            <a:r>
              <a:rPr lang="en-US" dirty="0"/>
              <a:t>“Away” Electives – other LCME schools</a:t>
            </a:r>
          </a:p>
          <a:p>
            <a:pPr marL="443777" lvl="1" indent="0">
              <a:buNone/>
            </a:pPr>
            <a:endParaRPr lang="en-US" dirty="0"/>
          </a:p>
          <a:p>
            <a:r>
              <a:rPr lang="en-US" sz="2400" b="1" dirty="0"/>
              <a:t>WPI (With Permission of Instructor)</a:t>
            </a:r>
          </a:p>
          <a:p>
            <a:pPr lvl="1"/>
            <a:r>
              <a:rPr lang="en-US" dirty="0"/>
              <a:t>Ensure you have prior permission form completed and submitted to registrar to be added to your schedule </a:t>
            </a:r>
          </a:p>
          <a:p>
            <a:endParaRPr lang="en-US" dirty="0"/>
          </a:p>
        </p:txBody>
      </p:sp>
      <p:sp>
        <p:nvSpPr>
          <p:cNvPr id="7" name="Content Placeholder 6"/>
          <p:cNvSpPr>
            <a:spLocks noGrp="1"/>
          </p:cNvSpPr>
          <p:nvPr>
            <p:ph sz="half" idx="2"/>
          </p:nvPr>
        </p:nvSpPr>
        <p:spPr>
          <a:xfrm>
            <a:off x="6172199" y="1231265"/>
            <a:ext cx="5581609" cy="4945698"/>
          </a:xfrm>
        </p:spPr>
        <p:txBody>
          <a:bodyPr>
            <a:normAutofit fontScale="92500" lnSpcReduction="10000"/>
          </a:bodyPr>
          <a:lstStyle/>
          <a:p>
            <a:pPr marL="365760" indent="-283464">
              <a:buFont typeface="Wingdings 2"/>
              <a:buChar char=""/>
              <a:defRPr/>
            </a:pPr>
            <a:r>
              <a:rPr lang="en-US" dirty="0">
                <a:effectLst>
                  <a:outerShdw blurRad="38100" dist="38100" dir="2700000" algn="tl">
                    <a:srgbClr val="000000">
                      <a:alpha val="43137"/>
                    </a:srgbClr>
                  </a:outerShdw>
                </a:effectLst>
              </a:rPr>
              <a:t>Travel to Foreign Countries:</a:t>
            </a:r>
          </a:p>
          <a:p>
            <a:pPr marL="640080" lvl="1" indent="-237744">
              <a:buFont typeface="Verdana"/>
              <a:buChar char="◦"/>
              <a:defRPr/>
            </a:pPr>
            <a:r>
              <a:rPr lang="en-US" dirty="0"/>
              <a:t>Electives requiring travel to foreign countries will not be added to your schedule until you have completed a required meeting with the Associate Dean for Student Affairs </a:t>
            </a:r>
            <a:r>
              <a:rPr lang="en-US" b="1" u="sng" dirty="0"/>
              <a:t>AT LEAST </a:t>
            </a:r>
            <a:r>
              <a:rPr lang="en-US" b="1" dirty="0">
                <a:solidFill>
                  <a:srgbClr val="FF0000"/>
                </a:solidFill>
              </a:rPr>
              <a:t>six weeks </a:t>
            </a:r>
            <a:r>
              <a:rPr lang="en-US" dirty="0"/>
              <a:t>prior to the start date.  No credit will be given if this requirement is not fulfilled by the deadline.</a:t>
            </a:r>
          </a:p>
          <a:p>
            <a:endParaRPr lang="en-US" dirty="0"/>
          </a:p>
        </p:txBody>
      </p:sp>
    </p:spTree>
    <p:extLst>
      <p:ext uri="{BB962C8B-B14F-4D97-AF65-F5344CB8AC3E}">
        <p14:creationId xmlns:p14="http://schemas.microsoft.com/office/powerpoint/2010/main" val="6702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5" y="188634"/>
            <a:ext cx="11341394" cy="757130"/>
          </a:xfrm>
        </p:spPr>
        <p:txBody>
          <a:bodyPr/>
          <a:lstStyle/>
          <a:p>
            <a:r>
              <a:rPr lang="en-US" sz="4800" dirty="0">
                <a:solidFill>
                  <a:schemeClr val="tx2">
                    <a:satMod val="130000"/>
                  </a:schemeClr>
                </a:solidFill>
              </a:rPr>
              <a:t>Pitfalls to Avoid</a:t>
            </a:r>
            <a:endParaRPr lang="en-US" sz="4800" dirty="0"/>
          </a:p>
        </p:txBody>
      </p:sp>
      <p:sp>
        <p:nvSpPr>
          <p:cNvPr id="3" name="Subtitle 2"/>
          <p:cNvSpPr>
            <a:spLocks noGrp="1"/>
          </p:cNvSpPr>
          <p:nvPr>
            <p:ph sz="half" idx="1"/>
          </p:nvPr>
        </p:nvSpPr>
        <p:spPr>
          <a:xfrm>
            <a:off x="688074" y="1211476"/>
            <a:ext cx="5181600" cy="4984051"/>
          </a:xfrm>
        </p:spPr>
        <p:txBody>
          <a:bodyPr>
            <a:normAutofit fontScale="85000" lnSpcReduction="20000"/>
          </a:bodyPr>
          <a:lstStyle/>
          <a:p>
            <a:pPr>
              <a:defRPr/>
            </a:pPr>
            <a:r>
              <a:rPr lang="en-US" sz="3600" b="1" dirty="0">
                <a:effectLst>
                  <a:outerShdw blurRad="38100" dist="38100" dir="2700000" algn="tl">
                    <a:srgbClr val="000000">
                      <a:alpha val="43137"/>
                    </a:srgbClr>
                  </a:outerShdw>
                </a:effectLst>
              </a:rPr>
              <a:t>Prerequisites:</a:t>
            </a:r>
          </a:p>
          <a:p>
            <a:pPr lvl="1">
              <a:defRPr/>
            </a:pPr>
            <a:r>
              <a:rPr lang="en-US" sz="3200" dirty="0"/>
              <a:t>Notify faculty “X” weeks before</a:t>
            </a:r>
          </a:p>
          <a:p>
            <a:pPr lvl="1">
              <a:defRPr/>
            </a:pPr>
            <a:r>
              <a:rPr lang="en-US" sz="3200" dirty="0"/>
              <a:t>“Successful completion of ……”</a:t>
            </a:r>
          </a:p>
          <a:p>
            <a:pPr lvl="1">
              <a:defRPr/>
            </a:pPr>
            <a:r>
              <a:rPr lang="en-US" sz="3200" dirty="0"/>
              <a:t>FIT Testing N95 Masks</a:t>
            </a:r>
          </a:p>
          <a:p>
            <a:pPr lvl="1">
              <a:defRPr/>
            </a:pPr>
            <a:r>
              <a:rPr lang="en-US" sz="3200" dirty="0"/>
              <a:t>FORMS</a:t>
            </a:r>
          </a:p>
          <a:p>
            <a:pPr lvl="2">
              <a:defRPr/>
            </a:pPr>
            <a:r>
              <a:rPr lang="en-US" sz="2811" dirty="0"/>
              <a:t>Add/Drop </a:t>
            </a:r>
            <a:r>
              <a:rPr lang="en-US" sz="1900" dirty="0"/>
              <a:t>(8:00 AM Mon/1 </a:t>
            </a:r>
            <a:r>
              <a:rPr lang="en-US" sz="1900" dirty="0" err="1"/>
              <a:t>wk</a:t>
            </a:r>
            <a:r>
              <a:rPr lang="en-US" sz="1900" dirty="0"/>
              <a:t> Prior)</a:t>
            </a:r>
            <a:endParaRPr lang="en-US" sz="2811" dirty="0"/>
          </a:p>
          <a:p>
            <a:pPr lvl="2">
              <a:defRPr/>
            </a:pPr>
            <a:r>
              <a:rPr lang="en-US" sz="2811" dirty="0"/>
              <a:t>IDE’s </a:t>
            </a:r>
            <a:r>
              <a:rPr lang="en-US" sz="2400" dirty="0"/>
              <a:t>(3wks prior/signatures)</a:t>
            </a:r>
          </a:p>
          <a:p>
            <a:pPr lvl="1">
              <a:defRPr/>
            </a:pPr>
            <a:r>
              <a:rPr lang="en-US" sz="3200" dirty="0"/>
              <a:t>Not checking these things and following through may cause you last minute changes or inadvertently cause you to be dropped from the course</a:t>
            </a:r>
          </a:p>
          <a:p>
            <a:pPr marL="0" indent="0">
              <a:buNone/>
            </a:pPr>
            <a:endParaRPr lang="en-US" dirty="0"/>
          </a:p>
        </p:txBody>
      </p:sp>
      <p:sp>
        <p:nvSpPr>
          <p:cNvPr id="7" name="Content Placeholder 6"/>
          <p:cNvSpPr>
            <a:spLocks noGrp="1"/>
          </p:cNvSpPr>
          <p:nvPr>
            <p:ph sz="half" idx="2"/>
          </p:nvPr>
        </p:nvSpPr>
        <p:spPr>
          <a:xfrm>
            <a:off x="6083112" y="1211476"/>
            <a:ext cx="5542832" cy="4862753"/>
          </a:xfrm>
        </p:spPr>
        <p:txBody>
          <a:bodyPr>
            <a:normAutofit fontScale="85000" lnSpcReduction="20000"/>
          </a:bodyPr>
          <a:lstStyle/>
          <a:p>
            <a:r>
              <a:rPr lang="en-US" sz="3200" b="1" dirty="0">
                <a:effectLst>
                  <a:outerShdw blurRad="38100" dist="38100" dir="2700000" algn="tl">
                    <a:srgbClr val="000000">
                      <a:alpha val="43137"/>
                    </a:srgbClr>
                  </a:outerShdw>
                </a:effectLst>
              </a:rPr>
              <a:t>Absences / Time Off:</a:t>
            </a:r>
          </a:p>
          <a:p>
            <a:pPr lvl="1"/>
            <a:r>
              <a:rPr lang="en-US" sz="3200" dirty="0"/>
              <a:t>Communicate! If you need time off or have an unplanned absence for an elective, discuss with </a:t>
            </a:r>
            <a:r>
              <a:rPr lang="en-US" sz="3200" b="1" dirty="0"/>
              <a:t>faculty</a:t>
            </a:r>
            <a:r>
              <a:rPr lang="en-US" sz="3200" dirty="0"/>
              <a:t> </a:t>
            </a:r>
            <a:r>
              <a:rPr lang="en-US" sz="3200" i="1" u="sng" dirty="0"/>
              <a:t>far in advance, </a:t>
            </a:r>
            <a:r>
              <a:rPr lang="en-US" sz="3200" dirty="0"/>
              <a:t>come with a plan to make it up.</a:t>
            </a:r>
          </a:p>
          <a:p>
            <a:pPr lvl="1"/>
            <a:r>
              <a:rPr lang="en-US" sz="3200" b="1" u="sng" dirty="0"/>
              <a:t>No absence line in Y4</a:t>
            </a:r>
            <a:r>
              <a:rPr lang="en-US" sz="3200" dirty="0"/>
              <a:t>, work with course faculty and staff directly.</a:t>
            </a:r>
          </a:p>
          <a:p>
            <a:pPr lvl="1"/>
            <a:r>
              <a:rPr lang="en-US" sz="3200" b="1" dirty="0"/>
              <a:t>Holidays</a:t>
            </a:r>
            <a:r>
              <a:rPr lang="en-US" sz="3200" dirty="0"/>
              <a:t> –  </a:t>
            </a:r>
            <a:r>
              <a:rPr lang="en-US" sz="3200" b="1" u="sng" dirty="0">
                <a:uFill>
                  <a:solidFill>
                    <a:srgbClr val="FF0000"/>
                  </a:solidFill>
                </a:uFill>
              </a:rPr>
              <a:t>No guaranteed</a:t>
            </a:r>
          </a:p>
          <a:p>
            <a:pPr marL="443777" lvl="1" indent="0">
              <a:buFont typeface="Arial" panose="020B0604020202020204" pitchFamily="34" charset="0"/>
              <a:buNone/>
            </a:pPr>
            <a:r>
              <a:rPr lang="en-US" sz="3200" b="1" u="sng" dirty="0">
                <a:uFill>
                  <a:solidFill>
                    <a:srgbClr val="FF0000"/>
                  </a:solidFill>
                </a:uFill>
              </a:rPr>
              <a:t> Holidays in Y4 </a:t>
            </a:r>
          </a:p>
          <a:p>
            <a:pPr marL="443777" lvl="1" indent="0">
              <a:buNone/>
            </a:pPr>
            <a:r>
              <a:rPr lang="en-US" sz="3200" dirty="0"/>
              <a:t>They are at the discretion of the faculty.</a:t>
            </a:r>
          </a:p>
          <a:p>
            <a:pPr marL="0" indent="0">
              <a:buNone/>
            </a:pPr>
            <a:endParaRPr lang="en-US" dirty="0"/>
          </a:p>
        </p:txBody>
      </p:sp>
    </p:spTree>
    <p:extLst>
      <p:ext uri="{BB962C8B-B14F-4D97-AF65-F5344CB8AC3E}">
        <p14:creationId xmlns:p14="http://schemas.microsoft.com/office/powerpoint/2010/main" val="2293102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5" y="418120"/>
            <a:ext cx="8772565" cy="458972"/>
          </a:xfrm>
        </p:spPr>
        <p:txBody>
          <a:bodyPr/>
          <a:lstStyle/>
          <a:p>
            <a:r>
              <a:rPr lang="en-US" sz="4800" dirty="0">
                <a:solidFill>
                  <a:schemeClr val="tx1"/>
                </a:solidFill>
                <a:effectLst>
                  <a:outerShdw blurRad="38100" dist="38100" dir="2700000" algn="tl">
                    <a:srgbClr val="000000">
                      <a:alpha val="43137"/>
                    </a:srgbClr>
                  </a:outerShdw>
                </a:effectLst>
              </a:rPr>
              <a:t>Pitfalls To Avoid</a:t>
            </a:r>
            <a:endParaRPr lang="en-US" sz="4800" dirty="0">
              <a:solidFill>
                <a:schemeClr val="tx1"/>
              </a:solidFill>
            </a:endParaRPr>
          </a:p>
        </p:txBody>
      </p:sp>
      <p:sp>
        <p:nvSpPr>
          <p:cNvPr id="3" name="Subtitle 2"/>
          <p:cNvSpPr>
            <a:spLocks noGrp="1"/>
          </p:cNvSpPr>
          <p:nvPr>
            <p:ph idx="1"/>
          </p:nvPr>
        </p:nvSpPr>
        <p:spPr>
          <a:xfrm>
            <a:off x="412415" y="1605860"/>
            <a:ext cx="11341394" cy="4844765"/>
          </a:xfrm>
        </p:spPr>
        <p:txBody>
          <a:bodyPr>
            <a:normAutofit/>
          </a:bodyPr>
          <a:lstStyle/>
          <a:p>
            <a:pPr marL="457200" indent="-457200">
              <a:lnSpc>
                <a:spcPct val="80000"/>
              </a:lnSpc>
              <a:buFont typeface="Arial" panose="020B0604020202020204" pitchFamily="34" charset="0"/>
              <a:buChar char="•"/>
              <a:defRPr/>
            </a:pPr>
            <a:r>
              <a:rPr lang="en-US" sz="3600" dirty="0">
                <a:solidFill>
                  <a:schemeClr val="tx1"/>
                </a:solidFill>
              </a:rPr>
              <a:t>Retake elective only with permission / No waiting list</a:t>
            </a:r>
          </a:p>
          <a:p>
            <a:pPr marL="285750" indent="-285750">
              <a:lnSpc>
                <a:spcPct val="80000"/>
              </a:lnSpc>
              <a:buFont typeface="Arial" panose="020B0604020202020204" pitchFamily="34" charset="0"/>
              <a:buChar char="•"/>
              <a:defRPr/>
            </a:pPr>
            <a:endParaRPr lang="en-US" sz="2400" dirty="0">
              <a:solidFill>
                <a:schemeClr val="tx1"/>
              </a:solidFill>
            </a:endParaRPr>
          </a:p>
          <a:p>
            <a:pPr marL="457200" indent="-457200">
              <a:lnSpc>
                <a:spcPct val="80000"/>
              </a:lnSpc>
              <a:buFont typeface="Arial" panose="020B0604020202020204" pitchFamily="34" charset="0"/>
              <a:buChar char="•"/>
              <a:defRPr/>
            </a:pPr>
            <a:r>
              <a:rPr lang="en-US" sz="3600" dirty="0">
                <a:solidFill>
                  <a:schemeClr val="tx1"/>
                </a:solidFill>
              </a:rPr>
              <a:t>Graduation Requirements</a:t>
            </a:r>
          </a:p>
          <a:p>
            <a:pPr marL="285750" indent="-285750">
              <a:lnSpc>
                <a:spcPct val="80000"/>
              </a:lnSpc>
              <a:buFont typeface="Arial" panose="020B0604020202020204" pitchFamily="34" charset="0"/>
              <a:buChar char="•"/>
              <a:defRPr/>
            </a:pPr>
            <a:endParaRPr lang="en-US" sz="2400" dirty="0">
              <a:solidFill>
                <a:schemeClr val="tx1"/>
              </a:solidFill>
            </a:endParaRPr>
          </a:p>
          <a:p>
            <a:pPr marL="457200" indent="-457200">
              <a:lnSpc>
                <a:spcPct val="80000"/>
              </a:lnSpc>
              <a:buFont typeface="Arial" panose="020B0604020202020204" pitchFamily="34" charset="0"/>
              <a:buChar char="•"/>
              <a:defRPr/>
            </a:pPr>
            <a:r>
              <a:rPr lang="en-US" sz="3600" dirty="0">
                <a:solidFill>
                  <a:schemeClr val="tx1"/>
                </a:solidFill>
              </a:rPr>
              <a:t>Evaluations: No credit is awarded until done</a:t>
            </a:r>
          </a:p>
          <a:p>
            <a:pPr marL="539750" indent="-457200">
              <a:lnSpc>
                <a:spcPct val="80000"/>
              </a:lnSpc>
              <a:buFont typeface="Arial" panose="020B0604020202020204" pitchFamily="34" charset="0"/>
              <a:buChar char="•"/>
              <a:defRPr/>
            </a:pPr>
            <a:endParaRPr lang="en-US" sz="3600" dirty="0">
              <a:solidFill>
                <a:schemeClr val="tx1"/>
              </a:solidFill>
            </a:endParaRPr>
          </a:p>
          <a:p>
            <a:pPr algn="ctr">
              <a:lnSpc>
                <a:spcPct val="80000"/>
              </a:lnSpc>
              <a:defRPr/>
            </a:pPr>
            <a:r>
              <a:rPr lang="en-US" sz="3600" dirty="0">
                <a:solidFill>
                  <a:schemeClr val="tx1"/>
                </a:solidFill>
              </a:rPr>
              <a:t>     </a:t>
            </a:r>
            <a:r>
              <a:rPr lang="en-US" sz="5400" dirty="0">
                <a:solidFill>
                  <a:schemeClr val="tx1"/>
                </a:solidFill>
                <a:effectLst>
                  <a:outerShdw blurRad="38100" dist="38100" dir="2700000" algn="tl">
                    <a:srgbClr val="000000">
                      <a:alpha val="43137"/>
                    </a:srgbClr>
                  </a:outerShdw>
                </a:effectLst>
              </a:rPr>
              <a:t>YOUR RESPONSIBILITY!</a:t>
            </a:r>
          </a:p>
          <a:p>
            <a:endParaRPr lang="en-US" sz="2800" dirty="0"/>
          </a:p>
          <a:p>
            <a:endParaRPr lang="en-US" dirty="0"/>
          </a:p>
        </p:txBody>
      </p:sp>
    </p:spTree>
    <p:extLst>
      <p:ext uri="{BB962C8B-B14F-4D97-AF65-F5344CB8AC3E}">
        <p14:creationId xmlns:p14="http://schemas.microsoft.com/office/powerpoint/2010/main" val="367694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4" y="418120"/>
            <a:ext cx="8772565" cy="458972"/>
          </a:xfrm>
        </p:spPr>
        <p:txBody>
          <a:bodyPr/>
          <a:lstStyle/>
          <a:p>
            <a:r>
              <a:rPr lang="en-US" sz="4800" dirty="0">
                <a:solidFill>
                  <a:schemeClr val="tx1"/>
                </a:solidFill>
              </a:rPr>
              <a:t>Pitfalls to Avoid</a:t>
            </a:r>
          </a:p>
        </p:txBody>
      </p:sp>
      <p:sp>
        <p:nvSpPr>
          <p:cNvPr id="3" name="Subtitle 2"/>
          <p:cNvSpPr>
            <a:spLocks noGrp="1"/>
          </p:cNvSpPr>
          <p:nvPr>
            <p:ph idx="1"/>
          </p:nvPr>
        </p:nvSpPr>
        <p:spPr>
          <a:xfrm>
            <a:off x="412415" y="1445840"/>
            <a:ext cx="11341394" cy="4844765"/>
          </a:xfrm>
        </p:spPr>
        <p:txBody>
          <a:bodyPr>
            <a:normAutofit/>
          </a:bodyPr>
          <a:lstStyle/>
          <a:p>
            <a:pPr marL="342900" indent="-342900">
              <a:buFont typeface="Arial" panose="020B0604020202020204" pitchFamily="34" charset="0"/>
              <a:buChar char="•"/>
            </a:pPr>
            <a:r>
              <a:rPr lang="en-US" sz="3200" dirty="0">
                <a:solidFill>
                  <a:schemeClr val="tx1"/>
                </a:solidFill>
              </a:rPr>
              <a:t>Satisfactory with decreased weeks of credit</a:t>
            </a:r>
          </a:p>
          <a:p>
            <a:pPr marL="342900" indent="-342900">
              <a:buFont typeface="Arial" panose="020B0604020202020204" pitchFamily="34" charset="0"/>
              <a:buChar char="•"/>
            </a:pPr>
            <a:endParaRPr lang="en-US" sz="3200" dirty="0">
              <a:solidFill>
                <a:schemeClr val="tx1"/>
              </a:solidFill>
            </a:endParaRPr>
          </a:p>
          <a:p>
            <a:pPr marL="342900" indent="-342900">
              <a:buFont typeface="Arial" panose="020B0604020202020204" pitchFamily="34" charset="0"/>
              <a:buChar char="•"/>
            </a:pPr>
            <a:r>
              <a:rPr lang="en-US" sz="3200" dirty="0">
                <a:solidFill>
                  <a:schemeClr val="tx1"/>
                </a:solidFill>
              </a:rPr>
              <a:t>Incomplete (must be completed before </a:t>
            </a:r>
            <a:r>
              <a:rPr lang="en-US" sz="3200" b="1" dirty="0">
                <a:solidFill>
                  <a:schemeClr val="tx1"/>
                </a:solidFill>
              </a:rPr>
              <a:t>April</a:t>
            </a:r>
            <a:r>
              <a:rPr lang="en-US" sz="3200" dirty="0">
                <a:solidFill>
                  <a:schemeClr val="tx1"/>
                </a:solidFill>
              </a:rPr>
              <a:t>—or converts to Unsatisfactory)</a:t>
            </a:r>
          </a:p>
          <a:p>
            <a:pPr marL="342900" indent="-342900">
              <a:buFont typeface="Arial" panose="020B0604020202020204" pitchFamily="34" charset="0"/>
              <a:buChar char="•"/>
            </a:pPr>
            <a:endParaRPr lang="en-US" sz="3200" dirty="0">
              <a:solidFill>
                <a:schemeClr val="tx1"/>
              </a:solidFill>
            </a:endParaRPr>
          </a:p>
          <a:p>
            <a:pPr marL="342900" indent="-342900">
              <a:buFont typeface="Arial" panose="020B0604020202020204" pitchFamily="34" charset="0"/>
              <a:buChar char="•"/>
            </a:pPr>
            <a:r>
              <a:rPr lang="en-US" sz="3200" dirty="0">
                <a:solidFill>
                  <a:schemeClr val="tx1"/>
                </a:solidFill>
              </a:rPr>
              <a:t>Unsatisfactory-stays on transcript and triggers review by most medical licensing boards (</a:t>
            </a:r>
            <a:r>
              <a:rPr lang="en-US" sz="3200" dirty="0" err="1">
                <a:solidFill>
                  <a:schemeClr val="tx1"/>
                </a:solidFill>
              </a:rPr>
              <a:t>ie</a:t>
            </a:r>
            <a:r>
              <a:rPr lang="en-US" sz="3200" dirty="0">
                <a:solidFill>
                  <a:schemeClr val="tx1"/>
                </a:solidFill>
              </a:rPr>
              <a:t>. delays licensure for residency and practice each time you apply!)</a:t>
            </a:r>
          </a:p>
          <a:p>
            <a:endParaRPr lang="en-US" dirty="0"/>
          </a:p>
        </p:txBody>
      </p:sp>
    </p:spTree>
    <p:extLst>
      <p:ext uri="{BB962C8B-B14F-4D97-AF65-F5344CB8AC3E}">
        <p14:creationId xmlns:p14="http://schemas.microsoft.com/office/powerpoint/2010/main" val="90740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4" y="188634"/>
            <a:ext cx="8772565" cy="590931"/>
          </a:xfrm>
        </p:spPr>
        <p:txBody>
          <a:bodyPr/>
          <a:lstStyle/>
          <a:p>
            <a:r>
              <a:rPr lang="en-US" sz="3600" dirty="0">
                <a:solidFill>
                  <a:schemeClr val="tx1"/>
                </a:solidFill>
              </a:rPr>
              <a:t>Before you Register…..</a:t>
            </a:r>
          </a:p>
        </p:txBody>
      </p:sp>
      <p:sp>
        <p:nvSpPr>
          <p:cNvPr id="3" name="Subtitle 2"/>
          <p:cNvSpPr>
            <a:spLocks noGrp="1"/>
          </p:cNvSpPr>
          <p:nvPr>
            <p:ph idx="1"/>
          </p:nvPr>
        </p:nvSpPr>
        <p:spPr/>
        <p:txBody>
          <a:bodyPr>
            <a:normAutofit lnSpcReduction="10000"/>
          </a:bodyPr>
          <a:lstStyle/>
          <a:p>
            <a:r>
              <a:rPr lang="en-US" sz="4400" dirty="0">
                <a:solidFill>
                  <a:schemeClr val="tx1"/>
                </a:solidFill>
              </a:rPr>
              <a:t>Read </a:t>
            </a:r>
          </a:p>
          <a:p>
            <a:pPr lvl="1"/>
            <a:r>
              <a:rPr lang="en-US" sz="4000" dirty="0"/>
              <a:t>“Helpful Hints”</a:t>
            </a:r>
          </a:p>
          <a:p>
            <a:pPr lvl="1"/>
            <a:r>
              <a:rPr lang="en-US" sz="4000" dirty="0"/>
              <a:t>“Student Misconceptions”</a:t>
            </a:r>
          </a:p>
          <a:p>
            <a:pPr lvl="1"/>
            <a:endParaRPr lang="en-US" sz="4000" dirty="0"/>
          </a:p>
          <a:p>
            <a:r>
              <a:rPr lang="en-US" sz="4400" dirty="0">
                <a:solidFill>
                  <a:schemeClr val="tx1"/>
                </a:solidFill>
              </a:rPr>
              <a:t>Review List of Electives:</a:t>
            </a:r>
          </a:p>
          <a:p>
            <a:pPr marL="900977" lvl="1" indent="-457200" algn="l">
              <a:buFont typeface="Arial" panose="020B0604020202020204" pitchFamily="34" charset="0"/>
              <a:buChar char="•"/>
            </a:pPr>
            <a:r>
              <a:rPr lang="en-US" sz="4000" dirty="0"/>
              <a:t>Note the ones you think might be of interest</a:t>
            </a:r>
          </a:p>
          <a:p>
            <a:pPr marL="900977" lvl="1" indent="-457200" algn="l">
              <a:buFont typeface="Arial" panose="020B0604020202020204" pitchFamily="34" charset="0"/>
              <a:buChar char="•"/>
            </a:pPr>
            <a:r>
              <a:rPr lang="en-US" sz="4000" dirty="0"/>
              <a:t>Read the course descriptions in the Catalog</a:t>
            </a:r>
          </a:p>
          <a:p>
            <a:pPr marL="900977" lvl="1" indent="-457200" algn="l">
              <a:buFont typeface="Arial" panose="020B0604020202020204" pitchFamily="34" charset="0"/>
              <a:buChar char="•"/>
            </a:pPr>
            <a:r>
              <a:rPr lang="en-US" sz="4000" dirty="0"/>
              <a:t>Check out past Student Feedback</a:t>
            </a:r>
          </a:p>
          <a:p>
            <a:endParaRPr lang="en-US" dirty="0"/>
          </a:p>
        </p:txBody>
      </p:sp>
    </p:spTree>
    <p:extLst>
      <p:ext uri="{BB962C8B-B14F-4D97-AF65-F5344CB8AC3E}">
        <p14:creationId xmlns:p14="http://schemas.microsoft.com/office/powerpoint/2010/main" val="130756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5" y="460816"/>
            <a:ext cx="7790187" cy="678968"/>
          </a:xfrm>
        </p:spPr>
        <p:txBody>
          <a:bodyPr/>
          <a:lstStyle/>
          <a:p>
            <a:r>
              <a:rPr lang="en-US" dirty="0"/>
              <a:t>Before you Register…..</a:t>
            </a:r>
          </a:p>
        </p:txBody>
      </p:sp>
      <p:sp>
        <p:nvSpPr>
          <p:cNvPr id="3" name="Subtitle 2"/>
          <p:cNvSpPr>
            <a:spLocks noGrp="1"/>
          </p:cNvSpPr>
          <p:nvPr>
            <p:ph type="subTitle" idx="1"/>
          </p:nvPr>
        </p:nvSpPr>
        <p:spPr>
          <a:xfrm>
            <a:off x="432035" y="1463040"/>
            <a:ext cx="11295145" cy="4229100"/>
          </a:xfrm>
        </p:spPr>
        <p:txBody>
          <a:bodyPr>
            <a:normAutofit lnSpcReduction="10000"/>
          </a:bodyPr>
          <a:lstStyle/>
          <a:p>
            <a:r>
              <a:rPr lang="en-US" sz="3600" dirty="0"/>
              <a:t>Make a list of all the electives you’d like to take </a:t>
            </a:r>
          </a:p>
          <a:p>
            <a:pPr lvl="1"/>
            <a:endParaRPr lang="en-US" sz="4000" dirty="0">
              <a:solidFill>
                <a:schemeClr val="bg1"/>
              </a:solidFill>
            </a:endParaRPr>
          </a:p>
          <a:p>
            <a:pPr algn="ctr"/>
            <a:r>
              <a:rPr lang="en-US" sz="3200" dirty="0"/>
              <a:t>Meet with your advisor by </a:t>
            </a:r>
            <a:r>
              <a:rPr lang="en-US" sz="3200" u="sng" dirty="0">
                <a:solidFill>
                  <a:srgbClr val="FF0000"/>
                </a:solidFill>
              </a:rPr>
              <a:t>Monday, </a:t>
            </a:r>
            <a:r>
              <a:rPr lang="en-US" sz="4000" u="sng" dirty="0">
                <a:solidFill>
                  <a:srgbClr val="FF0000"/>
                </a:solidFill>
              </a:rPr>
              <a:t>April 24, 2023</a:t>
            </a:r>
          </a:p>
          <a:p>
            <a:pPr algn="ctr"/>
            <a:endParaRPr lang="en-US" sz="4000" u="sng" dirty="0">
              <a:solidFill>
                <a:srgbClr val="FF0000"/>
              </a:solidFill>
            </a:endParaRPr>
          </a:p>
          <a:p>
            <a:pPr lvl="1"/>
            <a:r>
              <a:rPr lang="en-US" sz="4000" dirty="0">
                <a:solidFill>
                  <a:schemeClr val="bg1"/>
                </a:solidFill>
              </a:rPr>
              <a:t>PEP Career Advisors can be your Y4 Elective Advisors; still note to whom will be your advisor in the fourth year by the deadline above.</a:t>
            </a:r>
          </a:p>
          <a:p>
            <a:endParaRPr lang="en-US" dirty="0"/>
          </a:p>
        </p:txBody>
      </p:sp>
    </p:spTree>
    <p:extLst>
      <p:ext uri="{BB962C8B-B14F-4D97-AF65-F5344CB8AC3E}">
        <p14:creationId xmlns:p14="http://schemas.microsoft.com/office/powerpoint/2010/main" val="308276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a:xfrm>
            <a:off x="412414" y="1765880"/>
            <a:ext cx="11341394" cy="4844765"/>
          </a:xfrm>
        </p:spPr>
        <p:txBody>
          <a:bodyPr>
            <a:normAutofit/>
          </a:bodyPr>
          <a:lstStyle/>
          <a:p>
            <a:r>
              <a:rPr lang="en-US" sz="5400" b="1" dirty="0">
                <a:solidFill>
                  <a:schemeClr val="tx2">
                    <a:satMod val="130000"/>
                  </a:schemeClr>
                </a:solidFill>
                <a:effectLst>
                  <a:outerShdw blurRad="38100" dist="38100" dir="2700000" algn="tl">
                    <a:srgbClr val="000000">
                      <a:alpha val="43137"/>
                    </a:srgbClr>
                  </a:outerShdw>
                </a:effectLst>
              </a:rPr>
              <a:t>PLAN TO TAKE CPR/BLS AND POSSIBLY ACLS BEFORE YOU START RESIDENCY – </a:t>
            </a:r>
          </a:p>
          <a:p>
            <a:pPr lvl="1"/>
            <a:r>
              <a:rPr lang="en-US" sz="3600" b="1" dirty="0">
                <a:solidFill>
                  <a:schemeClr val="tx2">
                    <a:satMod val="130000"/>
                  </a:schemeClr>
                </a:solidFill>
                <a:effectLst>
                  <a:outerShdw blurRad="38100" dist="38100" dir="2700000" algn="tl">
                    <a:srgbClr val="000000">
                      <a:alpha val="43137"/>
                    </a:srgbClr>
                  </a:outerShdw>
                </a:effectLst>
              </a:rPr>
              <a:t>SIUSOM Usually will offer sessions in April</a:t>
            </a:r>
          </a:p>
          <a:p>
            <a:pPr marL="0" indent="0">
              <a:buNone/>
            </a:pPr>
            <a:endParaRPr lang="en-US" sz="5400" dirty="0"/>
          </a:p>
        </p:txBody>
      </p:sp>
    </p:spTree>
    <p:extLst>
      <p:ext uri="{BB962C8B-B14F-4D97-AF65-F5344CB8AC3E}">
        <p14:creationId xmlns:p14="http://schemas.microsoft.com/office/powerpoint/2010/main" val="129546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3197" y="2263010"/>
            <a:ext cx="11095630" cy="2086725"/>
          </a:xfrm>
        </p:spPr>
        <p:txBody>
          <a:bodyPr/>
          <a:lstStyle/>
          <a:p>
            <a:pPr algn="ctr"/>
            <a:r>
              <a:rPr lang="en-US" sz="4800" dirty="0"/>
              <a:t>Medical Humanities In Year Four</a:t>
            </a:r>
            <a:br>
              <a:rPr lang="en-US" sz="4800" dirty="0"/>
            </a:br>
            <a:r>
              <a:rPr lang="en-US" sz="4800" dirty="0"/>
              <a:t>Carolyn Pointer, JD</a:t>
            </a:r>
            <a:br>
              <a:rPr lang="en-US" sz="4800" dirty="0"/>
            </a:br>
            <a:endParaRPr lang="en-US" sz="4800" dirty="0"/>
          </a:p>
        </p:txBody>
      </p:sp>
    </p:spTree>
    <p:extLst>
      <p:ext uri="{BB962C8B-B14F-4D97-AF65-F5344CB8AC3E}">
        <p14:creationId xmlns:p14="http://schemas.microsoft.com/office/powerpoint/2010/main" val="214573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4" y="843727"/>
            <a:ext cx="8772565" cy="458972"/>
          </a:xfrm>
        </p:spPr>
        <p:txBody>
          <a:bodyPr/>
          <a:lstStyle/>
          <a:p>
            <a:r>
              <a:rPr lang="en-US" dirty="0"/>
              <a:t>Medical Humanities, Year 4</a:t>
            </a:r>
          </a:p>
        </p:txBody>
      </p:sp>
      <p:sp>
        <p:nvSpPr>
          <p:cNvPr id="3" name="Content Placeholder 2"/>
          <p:cNvSpPr>
            <a:spLocks noGrp="1"/>
          </p:cNvSpPr>
          <p:nvPr>
            <p:ph idx="1"/>
          </p:nvPr>
        </p:nvSpPr>
        <p:spPr>
          <a:xfrm>
            <a:off x="412415" y="1903722"/>
            <a:ext cx="11341394" cy="4844765"/>
          </a:xfrm>
        </p:spPr>
        <p:txBody>
          <a:bodyPr/>
          <a:lstStyle/>
          <a:p>
            <a:pPr marL="0" indent="0" algn="ctr">
              <a:buNone/>
            </a:pPr>
            <a:r>
              <a:rPr lang="en-US" b="1" u="sng" dirty="0">
                <a:solidFill>
                  <a:srgbClr val="FF0000"/>
                </a:solidFill>
              </a:rPr>
              <a:t>The clerkship is (</a:t>
            </a:r>
            <a:r>
              <a:rPr lang="en-US" b="1" u="sng" dirty="0" err="1">
                <a:solidFill>
                  <a:srgbClr val="FF0000"/>
                </a:solidFill>
              </a:rPr>
              <a:t>Wk</a:t>
            </a:r>
            <a:r>
              <a:rPr lang="en-US" b="1" u="sng" dirty="0">
                <a:solidFill>
                  <a:srgbClr val="FF0000"/>
                </a:solidFill>
              </a:rPr>
              <a:t> 36) March 4 to March 8, 2024.  </a:t>
            </a:r>
          </a:p>
          <a:p>
            <a:pPr marL="0" indent="0" algn="ctr">
              <a:buNone/>
            </a:pPr>
            <a:r>
              <a:rPr lang="en-US" b="1" u="sng" dirty="0">
                <a:solidFill>
                  <a:srgbClr val="FF0000"/>
                </a:solidFill>
              </a:rPr>
              <a:t>Mark Your </a:t>
            </a:r>
            <a:r>
              <a:rPr lang="en-US" b="1" u="sng">
                <a:solidFill>
                  <a:srgbClr val="FF0000"/>
                </a:solidFill>
              </a:rPr>
              <a:t>Calendar and Plan </a:t>
            </a:r>
            <a:r>
              <a:rPr lang="en-US" b="1" u="sng" dirty="0">
                <a:solidFill>
                  <a:srgbClr val="FF0000"/>
                </a:solidFill>
              </a:rPr>
              <a:t>Accordingly</a:t>
            </a:r>
            <a:endParaRPr lang="en-US" dirty="0"/>
          </a:p>
          <a:p>
            <a:r>
              <a:rPr lang="en-US" dirty="0"/>
              <a:t>Do not plan to “leave early” or “miss one day.”</a:t>
            </a:r>
          </a:p>
          <a:p>
            <a:r>
              <a:rPr lang="en-US" dirty="0"/>
              <a:t>White coats are not required. </a:t>
            </a:r>
          </a:p>
          <a:p>
            <a:r>
              <a:rPr lang="en-US" dirty="0"/>
              <a:t>Attendance, Participation, and Professionalism are required.  </a:t>
            </a:r>
          </a:p>
          <a:p>
            <a:pPr marL="0" indent="0">
              <a:buNone/>
            </a:pPr>
            <a:endParaRPr lang="en-US" dirty="0"/>
          </a:p>
          <a:p>
            <a:pPr marL="0" indent="0" algn="ctr">
              <a:buNone/>
            </a:pPr>
            <a:r>
              <a:rPr lang="en-US" b="1" i="1" u="sng" dirty="0"/>
              <a:t>Unexcused absences will result in an automatic failure.  </a:t>
            </a:r>
          </a:p>
        </p:txBody>
      </p:sp>
    </p:spTree>
    <p:extLst>
      <p:ext uri="{BB962C8B-B14F-4D97-AF65-F5344CB8AC3E}">
        <p14:creationId xmlns:p14="http://schemas.microsoft.com/office/powerpoint/2010/main" val="398328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415" y="456399"/>
            <a:ext cx="11341394" cy="1865126"/>
          </a:xfrm>
        </p:spPr>
        <p:txBody>
          <a:bodyPr/>
          <a:lstStyle/>
          <a:p>
            <a:r>
              <a:rPr lang="en-US" sz="3200" dirty="0"/>
              <a:t>Registration Process</a:t>
            </a:r>
            <a:br>
              <a:rPr lang="en-US" sz="3200" dirty="0"/>
            </a:br>
            <a:br>
              <a:rPr lang="en-US" sz="3200" dirty="0"/>
            </a:br>
            <a:r>
              <a:rPr lang="en-US" sz="3200" dirty="0"/>
              <a:t>Cherie Forsyth, y3/y4 registrar</a:t>
            </a:r>
            <a:br>
              <a:rPr lang="en-US" sz="3200" dirty="0"/>
            </a:br>
            <a:endParaRPr lang="en-US" sz="3200" dirty="0"/>
          </a:p>
        </p:txBody>
      </p:sp>
      <p:pic>
        <p:nvPicPr>
          <p:cNvPr id="7" name="Picture 5" descr="MCj02510630000[1]"/>
          <p:cNvPicPr>
            <a:picLocks noGrp="1" noChangeAspect="1" noChangeArrowheads="1"/>
          </p:cNvPicPr>
          <p:nvPr>
            <p:ph sz="half" idx="1"/>
          </p:nvPr>
        </p:nvPicPr>
        <p:blipFill>
          <a:blip r:embed="rId2" cstate="print"/>
          <a:srcRect/>
          <a:stretch>
            <a:fillRect/>
          </a:stretch>
        </p:blipFill>
        <p:spPr>
          <a:xfrm>
            <a:off x="1433638" y="1878327"/>
            <a:ext cx="2545759" cy="2649838"/>
          </a:xfrm>
          <a:noFill/>
        </p:spPr>
      </p:pic>
      <p:pic>
        <p:nvPicPr>
          <p:cNvPr id="8" name="Picture 8" descr="MCj04159240000[1]"/>
          <p:cNvPicPr>
            <a:picLocks noGrp="1" noChangeAspect="1" noChangeArrowheads="1"/>
          </p:cNvPicPr>
          <p:nvPr>
            <p:ph sz="half" idx="2"/>
          </p:nvPr>
        </p:nvPicPr>
        <p:blipFill>
          <a:blip r:embed="rId3" cstate="print"/>
          <a:srcRect/>
          <a:stretch>
            <a:fillRect/>
          </a:stretch>
        </p:blipFill>
        <p:spPr bwMode="auto">
          <a:xfrm>
            <a:off x="7179798" y="3203246"/>
            <a:ext cx="4242437" cy="3183628"/>
          </a:xfrm>
          <a:prstGeom prst="rect">
            <a:avLst/>
          </a:prstGeom>
          <a:noFill/>
          <a:ln w="9525">
            <a:noFill/>
            <a:miter lim="800000"/>
            <a:headEnd/>
            <a:tailEnd/>
          </a:ln>
        </p:spPr>
      </p:pic>
    </p:spTree>
    <p:extLst>
      <p:ext uri="{BB962C8B-B14F-4D97-AF65-F5344CB8AC3E}">
        <p14:creationId xmlns:p14="http://schemas.microsoft.com/office/powerpoint/2010/main" val="108756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pPr eaLnBrk="1" fontAlgn="auto" hangingPunct="1">
              <a:spcAft>
                <a:spcPts val="0"/>
              </a:spcAft>
              <a:defRPr/>
            </a:pPr>
            <a:r>
              <a:rPr lang="en-US" sz="5400" b="1" dirty="0">
                <a:solidFill>
                  <a:schemeClr val="tx1"/>
                </a:solidFill>
              </a:rPr>
              <a:t>Purpose </a:t>
            </a:r>
            <a:r>
              <a:rPr lang="en-US" sz="4800" b="1" dirty="0">
                <a:solidFill>
                  <a:schemeClr val="tx1"/>
                </a:solidFill>
              </a:rPr>
              <a:t>of</a:t>
            </a:r>
            <a:r>
              <a:rPr lang="en-US" sz="5400" b="1" dirty="0">
                <a:solidFill>
                  <a:schemeClr val="tx1"/>
                </a:solidFill>
              </a:rPr>
              <a:t> the 4</a:t>
            </a:r>
            <a:r>
              <a:rPr lang="en-US" sz="5400" b="1" baseline="30000" dirty="0">
                <a:solidFill>
                  <a:schemeClr val="tx1"/>
                </a:solidFill>
              </a:rPr>
              <a:t>th</a:t>
            </a:r>
            <a:r>
              <a:rPr lang="en-US" sz="5400" b="1" dirty="0">
                <a:solidFill>
                  <a:schemeClr val="tx1"/>
                </a:solidFill>
              </a:rPr>
              <a:t> Year</a:t>
            </a:r>
          </a:p>
        </p:txBody>
      </p:sp>
      <p:sp>
        <p:nvSpPr>
          <p:cNvPr id="7" name="Subtitle 6"/>
          <p:cNvSpPr>
            <a:spLocks noGrp="1"/>
          </p:cNvSpPr>
          <p:nvPr>
            <p:ph idx="1"/>
          </p:nvPr>
        </p:nvSpPr>
        <p:spPr/>
        <p:txBody>
          <a:bodyPr>
            <a:normAutofit/>
          </a:bodyPr>
          <a:lstStyle/>
          <a:p>
            <a:pPr marL="457200" indent="-457200">
              <a:buFont typeface="Arial" panose="020B0604020202020204" pitchFamily="34" charset="0"/>
              <a:buChar char="•"/>
            </a:pPr>
            <a:r>
              <a:rPr lang="en-US" sz="4800" dirty="0"/>
              <a:t>Explore your interests</a:t>
            </a:r>
          </a:p>
          <a:p>
            <a:pPr marL="457200" indent="-457200">
              <a:buFont typeface="Arial" panose="020B0604020202020204" pitchFamily="34" charset="0"/>
              <a:buChar char="•"/>
            </a:pPr>
            <a:r>
              <a:rPr lang="en-US" sz="4800" dirty="0"/>
              <a:t>Strengthen your knowledge, clinical skills and clinical reasoning</a:t>
            </a:r>
          </a:p>
          <a:p>
            <a:pPr marL="457200" indent="-457200">
              <a:buFont typeface="Arial" panose="020B0604020202020204" pitchFamily="34" charset="0"/>
              <a:buChar char="•"/>
            </a:pPr>
            <a:r>
              <a:rPr lang="en-US" sz="4800" dirty="0"/>
              <a:t>Prepare for residency</a:t>
            </a:r>
          </a:p>
          <a:p>
            <a:pPr marL="457200" indent="-457200">
              <a:buFont typeface="Arial" panose="020B0604020202020204" pitchFamily="34" charset="0"/>
              <a:buChar char="•"/>
            </a:pPr>
            <a:r>
              <a:rPr lang="en-US" sz="4800" dirty="0"/>
              <a:t>Broaden your education</a:t>
            </a:r>
          </a:p>
          <a:p>
            <a:endParaRPr lang="en-US" dirty="0"/>
          </a:p>
        </p:txBody>
      </p:sp>
    </p:spTree>
    <p:extLst>
      <p:ext uri="{BB962C8B-B14F-4D97-AF65-F5344CB8AC3E}">
        <p14:creationId xmlns:p14="http://schemas.microsoft.com/office/powerpoint/2010/main" val="2736393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03" y="418120"/>
            <a:ext cx="11341394" cy="590931"/>
          </a:xfrm>
        </p:spPr>
        <p:txBody>
          <a:bodyPr/>
          <a:lstStyle/>
          <a:p>
            <a:r>
              <a:rPr lang="en-US" sz="3600" dirty="0">
                <a:solidFill>
                  <a:srgbClr val="7030A0"/>
                </a:solidFill>
              </a:rPr>
              <a:t>Important Deadlines</a:t>
            </a:r>
          </a:p>
        </p:txBody>
      </p:sp>
      <p:sp>
        <p:nvSpPr>
          <p:cNvPr id="3" name="Content Placeholder 2"/>
          <p:cNvSpPr>
            <a:spLocks noGrp="1"/>
          </p:cNvSpPr>
          <p:nvPr>
            <p:ph sz="half" idx="1"/>
          </p:nvPr>
        </p:nvSpPr>
        <p:spPr>
          <a:xfrm>
            <a:off x="838200" y="1825625"/>
            <a:ext cx="9448800" cy="4140835"/>
          </a:xfrm>
        </p:spPr>
        <p:txBody>
          <a:bodyPr/>
          <a:lstStyle/>
          <a:p>
            <a:pPr>
              <a:buFontTx/>
              <a:buNone/>
            </a:pPr>
            <a:r>
              <a:rPr lang="en-US" sz="3600" b="1" u="sng" dirty="0"/>
              <a:t>April 24:</a:t>
            </a:r>
            <a:endParaRPr lang="en-US" sz="3600" b="1" dirty="0"/>
          </a:p>
          <a:p>
            <a:r>
              <a:rPr lang="en-US" sz="3600" dirty="0"/>
              <a:t>Deadline for students to have met with their advisor to confirm Y4 Scheduling </a:t>
            </a:r>
          </a:p>
          <a:p>
            <a:pPr>
              <a:buFont typeface="Wingdings 2" pitchFamily="18" charset="2"/>
              <a:buNone/>
            </a:pPr>
            <a:endParaRPr lang="en-US" sz="1400" dirty="0"/>
          </a:p>
          <a:p>
            <a:pPr>
              <a:buFontTx/>
              <a:buNone/>
            </a:pPr>
            <a:r>
              <a:rPr lang="en-US" sz="3600" b="1" u="sng" dirty="0"/>
              <a:t>April 28 (3pm)</a:t>
            </a:r>
            <a:r>
              <a:rPr lang="en-US" sz="3600" b="1" dirty="0"/>
              <a:t>:</a:t>
            </a:r>
          </a:p>
          <a:p>
            <a:r>
              <a:rPr lang="en-US" sz="3600" dirty="0"/>
              <a:t>Registration opens for selection of Top 3 Elective choices</a:t>
            </a:r>
          </a:p>
          <a:p>
            <a:pPr marL="0" indent="0">
              <a:buNone/>
            </a:pPr>
            <a:endParaRPr lang="en-US" dirty="0"/>
          </a:p>
        </p:txBody>
      </p:sp>
      <p:pic>
        <p:nvPicPr>
          <p:cNvPr id="5" name="Picture 5" descr="MCj04326640000[1]"/>
          <p:cNvPicPr>
            <a:picLocks noGrp="1" noChangeAspect="1" noChangeArrowheads="1"/>
          </p:cNvPicPr>
          <p:nvPr>
            <p:ph sz="half" idx="2"/>
          </p:nvPr>
        </p:nvPicPr>
        <p:blipFill>
          <a:blip r:embed="rId2" cstate="print"/>
          <a:srcRect/>
          <a:stretch>
            <a:fillRect/>
          </a:stretch>
        </p:blipFill>
        <p:spPr bwMode="auto">
          <a:xfrm>
            <a:off x="8763000" y="647606"/>
            <a:ext cx="1714500" cy="1714500"/>
          </a:xfrm>
          <a:prstGeom prst="rect">
            <a:avLst/>
          </a:prstGeom>
          <a:noFill/>
          <a:ln w="9525">
            <a:noFill/>
            <a:miter lim="800000"/>
            <a:headEnd/>
            <a:tailEnd/>
          </a:ln>
        </p:spPr>
      </p:pic>
    </p:spTree>
    <p:extLst>
      <p:ext uri="{BB962C8B-B14F-4D97-AF65-F5344CB8AC3E}">
        <p14:creationId xmlns:p14="http://schemas.microsoft.com/office/powerpoint/2010/main" val="260767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Process</a:t>
            </a:r>
          </a:p>
        </p:txBody>
      </p:sp>
      <p:sp>
        <p:nvSpPr>
          <p:cNvPr id="3" name="Content Placeholder 2"/>
          <p:cNvSpPr>
            <a:spLocks noGrp="1"/>
          </p:cNvSpPr>
          <p:nvPr>
            <p:ph idx="1"/>
          </p:nvPr>
        </p:nvSpPr>
        <p:spPr/>
        <p:txBody>
          <a:bodyPr/>
          <a:lstStyle/>
          <a:p>
            <a:pPr marL="533400" indent="-533400">
              <a:defRPr/>
            </a:pPr>
            <a:r>
              <a:rPr lang="en-US" sz="4000" b="1" dirty="0"/>
              <a:t>Complete Registration Online</a:t>
            </a:r>
            <a:r>
              <a:rPr lang="en-US" sz="4000" dirty="0"/>
              <a:t>  </a:t>
            </a:r>
          </a:p>
          <a:p>
            <a:pPr marL="0" indent="0">
              <a:buNone/>
              <a:defRPr/>
            </a:pPr>
            <a:endParaRPr lang="en-US" sz="1000" dirty="0"/>
          </a:p>
          <a:p>
            <a:pPr marL="914400" lvl="1" indent="-457200">
              <a:buFontTx/>
              <a:buAutoNum type="arabicPeriod"/>
              <a:defRPr/>
            </a:pPr>
            <a:r>
              <a:rPr lang="en-US" sz="3200" dirty="0"/>
              <a:t>Registration for your </a:t>
            </a:r>
            <a:r>
              <a:rPr lang="en-US" sz="3200" b="1" u="sng" dirty="0"/>
              <a:t>Top 3</a:t>
            </a:r>
            <a:r>
              <a:rPr lang="en-US" sz="3200" dirty="0"/>
              <a:t> elective choices will open at 3pm on </a:t>
            </a:r>
            <a:r>
              <a:rPr lang="en-US" sz="3200" b="1" dirty="0"/>
              <a:t>April 28 </a:t>
            </a:r>
            <a:r>
              <a:rPr lang="en-US" sz="3200" dirty="0"/>
              <a:t>and close at 8am on May 1.</a:t>
            </a:r>
          </a:p>
          <a:p>
            <a:pPr marL="914400" lvl="1" indent="-457200">
              <a:buFontTx/>
              <a:buAutoNum type="arabicPeriod"/>
              <a:defRPr/>
            </a:pPr>
            <a:endParaRPr lang="en-US" sz="1000" dirty="0"/>
          </a:p>
          <a:p>
            <a:pPr marL="914400" lvl="1" indent="-457200">
              <a:buFontTx/>
              <a:buAutoNum type="arabicPeriod"/>
              <a:defRPr/>
            </a:pPr>
            <a:r>
              <a:rPr lang="en-US" sz="3200" dirty="0"/>
              <a:t>Registration for ALL remaining electives will open at 5pm on </a:t>
            </a:r>
            <a:r>
              <a:rPr lang="en-US" sz="3200" b="1" dirty="0"/>
              <a:t>May 5</a:t>
            </a:r>
            <a:r>
              <a:rPr lang="en-US" sz="3200" dirty="0"/>
              <a:t> and close at 8am on May 8.</a:t>
            </a:r>
          </a:p>
          <a:p>
            <a:pPr marL="0" indent="0">
              <a:buNone/>
            </a:pPr>
            <a:endParaRPr lang="en-US" dirty="0"/>
          </a:p>
        </p:txBody>
      </p:sp>
    </p:spTree>
    <p:extLst>
      <p:ext uri="{BB962C8B-B14F-4D97-AF65-F5344CB8AC3E}">
        <p14:creationId xmlns:p14="http://schemas.microsoft.com/office/powerpoint/2010/main" val="212094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75" y="421736"/>
            <a:ext cx="7790187" cy="678968"/>
          </a:xfrm>
        </p:spPr>
        <p:txBody>
          <a:bodyPr/>
          <a:lstStyle/>
          <a:p>
            <a:r>
              <a:rPr lang="en-US" sz="4000" dirty="0"/>
              <a:t>Important</a:t>
            </a:r>
            <a:r>
              <a:rPr lang="en-US" dirty="0"/>
              <a:t>  </a:t>
            </a:r>
            <a:r>
              <a:rPr lang="en-US" sz="3600" dirty="0"/>
              <a:t>Deadlines</a:t>
            </a:r>
          </a:p>
        </p:txBody>
      </p:sp>
      <p:sp>
        <p:nvSpPr>
          <p:cNvPr id="3" name="Content Placeholder 2"/>
          <p:cNvSpPr>
            <a:spLocks noGrp="1"/>
          </p:cNvSpPr>
          <p:nvPr>
            <p:ph type="subTitle" idx="1"/>
          </p:nvPr>
        </p:nvSpPr>
        <p:spPr>
          <a:xfrm>
            <a:off x="409175" y="1707842"/>
            <a:ext cx="11066545" cy="4830118"/>
          </a:xfrm>
        </p:spPr>
        <p:txBody>
          <a:bodyPr>
            <a:normAutofit/>
          </a:bodyPr>
          <a:lstStyle/>
          <a:p>
            <a:endParaRPr lang="en-US" sz="4000" dirty="0"/>
          </a:p>
          <a:p>
            <a:pPr>
              <a:buFontTx/>
              <a:buNone/>
            </a:pPr>
            <a:r>
              <a:rPr lang="en-US" sz="4000" b="1" u="sng" dirty="0"/>
              <a:t>May 15</a:t>
            </a:r>
            <a:r>
              <a:rPr lang="en-US" sz="4000" u="sng" dirty="0"/>
              <a:t> (8AM)</a:t>
            </a:r>
            <a:r>
              <a:rPr lang="en-US" sz="4000" b="1" dirty="0"/>
              <a:t>:</a:t>
            </a:r>
          </a:p>
          <a:p>
            <a:r>
              <a:rPr lang="en-US" sz="4000" dirty="0"/>
              <a:t>Student Schedules will be available online</a:t>
            </a:r>
          </a:p>
          <a:p>
            <a:r>
              <a:rPr lang="en-US" sz="4000" dirty="0"/>
              <a:t>Open Enrollment Ends-Add / Drop Forms will be required</a:t>
            </a:r>
          </a:p>
          <a:p>
            <a:pPr marL="0" indent="0">
              <a:buNone/>
            </a:pPr>
            <a:endParaRPr lang="en-US" dirty="0"/>
          </a:p>
        </p:txBody>
      </p:sp>
      <p:pic>
        <p:nvPicPr>
          <p:cNvPr id="6" name="Picture 5" descr="MCj04326640000[1]"/>
          <p:cNvPicPr>
            <a:picLocks noChangeAspect="1" noChangeArrowheads="1"/>
          </p:cNvPicPr>
          <p:nvPr/>
        </p:nvPicPr>
        <p:blipFill>
          <a:blip r:embed="rId2" cstate="print"/>
          <a:srcRect/>
          <a:stretch>
            <a:fillRect/>
          </a:stretch>
        </p:blipFill>
        <p:spPr bwMode="auto">
          <a:xfrm>
            <a:off x="8808720" y="418120"/>
            <a:ext cx="2019300" cy="2019300"/>
          </a:xfrm>
          <a:prstGeom prst="rect">
            <a:avLst/>
          </a:prstGeom>
          <a:noFill/>
          <a:ln w="9525">
            <a:noFill/>
            <a:miter lim="800000"/>
            <a:headEnd/>
            <a:tailEnd/>
          </a:ln>
        </p:spPr>
      </p:pic>
    </p:spTree>
    <p:extLst>
      <p:ext uri="{BB962C8B-B14F-4D97-AF65-F5344CB8AC3E}">
        <p14:creationId xmlns:p14="http://schemas.microsoft.com/office/powerpoint/2010/main" val="402765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415" y="1125800"/>
            <a:ext cx="11341394" cy="5092120"/>
          </a:xfrm>
        </p:spPr>
        <p:txBody>
          <a:bodyPr>
            <a:normAutofit fontScale="92500" lnSpcReduction="20000"/>
          </a:bodyPr>
          <a:lstStyle/>
          <a:p>
            <a:r>
              <a:rPr lang="en-US" sz="4400" b="1" u="sng" dirty="0"/>
              <a:t>Add/Drop</a:t>
            </a:r>
            <a:r>
              <a:rPr lang="en-US" sz="4400" dirty="0"/>
              <a:t>:  </a:t>
            </a:r>
            <a:r>
              <a:rPr lang="en-US" sz="4400" b="1" u="sng" dirty="0"/>
              <a:t>1</a:t>
            </a:r>
            <a:r>
              <a:rPr lang="en-US" sz="4400" b="1" dirty="0"/>
              <a:t> week before start date</a:t>
            </a:r>
          </a:p>
          <a:p>
            <a:pPr>
              <a:buNone/>
            </a:pPr>
            <a:endParaRPr lang="en-US" sz="1400" b="1" dirty="0"/>
          </a:p>
          <a:p>
            <a:r>
              <a:rPr lang="en-US" sz="4400" b="1" u="sng" dirty="0"/>
              <a:t>IDE</a:t>
            </a:r>
            <a:r>
              <a:rPr lang="en-US" sz="4400" b="1" dirty="0"/>
              <a:t>:</a:t>
            </a:r>
            <a:r>
              <a:rPr lang="en-US" sz="4400" dirty="0"/>
              <a:t>  </a:t>
            </a:r>
            <a:r>
              <a:rPr lang="en-US" sz="4400" b="1" u="sng" dirty="0"/>
              <a:t>3</a:t>
            </a:r>
            <a:r>
              <a:rPr lang="en-US" sz="4400" b="1" dirty="0"/>
              <a:t> weeks in advance of start date</a:t>
            </a:r>
          </a:p>
          <a:p>
            <a:pPr>
              <a:buNone/>
            </a:pPr>
            <a:endParaRPr lang="en-US" sz="1400" b="1" dirty="0"/>
          </a:p>
          <a:p>
            <a:r>
              <a:rPr lang="en-US" sz="4400" b="1" u="sng" dirty="0"/>
              <a:t>Extramural</a:t>
            </a:r>
            <a:r>
              <a:rPr lang="en-US" sz="4400" b="1" dirty="0"/>
              <a:t>:</a:t>
            </a:r>
            <a:r>
              <a:rPr lang="en-US" sz="4400" dirty="0"/>
              <a:t> </a:t>
            </a:r>
            <a:r>
              <a:rPr lang="en-US" sz="4400" b="1" u="sng" dirty="0"/>
              <a:t>3 </a:t>
            </a:r>
            <a:r>
              <a:rPr lang="en-US" sz="4400" b="1" dirty="0"/>
              <a:t>weeks in advance of start date </a:t>
            </a:r>
          </a:p>
          <a:p>
            <a:pPr marL="0" indent="0">
              <a:buNone/>
            </a:pPr>
            <a:r>
              <a:rPr lang="en-US" sz="4400" b="1" dirty="0">
                <a:solidFill>
                  <a:srgbClr val="FF0000"/>
                </a:solidFill>
              </a:rPr>
              <a:t>(this is in addition to applying on VSLO)</a:t>
            </a:r>
          </a:p>
          <a:p>
            <a:pPr>
              <a:buNone/>
            </a:pPr>
            <a:endParaRPr lang="en-US" sz="1200" dirty="0"/>
          </a:p>
          <a:p>
            <a:pPr algn="ctr">
              <a:buNone/>
            </a:pPr>
            <a:r>
              <a:rPr lang="en-US" sz="4000" b="1" i="1" u="sng" dirty="0">
                <a:highlight>
                  <a:srgbClr val="FFFF00"/>
                </a:highlight>
              </a:rPr>
              <a:t>Note</a:t>
            </a:r>
            <a:r>
              <a:rPr lang="en-US" sz="4000" b="1" i="1" dirty="0">
                <a:highlight>
                  <a:srgbClr val="FFFF00"/>
                </a:highlight>
              </a:rPr>
              <a:t>: Be sure to have paperwork completed and necessary signatures </a:t>
            </a:r>
          </a:p>
          <a:p>
            <a:pPr algn="ctr">
              <a:buNone/>
            </a:pPr>
            <a:endParaRPr lang="en-US" sz="1200" i="1" dirty="0"/>
          </a:p>
          <a:p>
            <a:pPr algn="ctr">
              <a:buNone/>
            </a:pPr>
            <a:r>
              <a:rPr lang="en-US" sz="3600" i="1" dirty="0"/>
              <a:t>(Forms available on website or outside Cherie’s office)</a:t>
            </a:r>
          </a:p>
          <a:p>
            <a:pPr marL="0" indent="0">
              <a:buNone/>
            </a:pPr>
            <a:endParaRPr lang="en-US" dirty="0"/>
          </a:p>
        </p:txBody>
      </p:sp>
      <p:sp>
        <p:nvSpPr>
          <p:cNvPr id="4" name="Title 3"/>
          <p:cNvSpPr>
            <a:spLocks noGrp="1"/>
          </p:cNvSpPr>
          <p:nvPr>
            <p:ph type="title"/>
          </p:nvPr>
        </p:nvSpPr>
        <p:spPr>
          <a:xfrm>
            <a:off x="412414" y="188634"/>
            <a:ext cx="8772565" cy="757130"/>
          </a:xfrm>
        </p:spPr>
        <p:txBody>
          <a:bodyPr/>
          <a:lstStyle/>
          <a:p>
            <a:r>
              <a:rPr lang="en-US" sz="2800" dirty="0"/>
              <a:t>Important Deadlines </a:t>
            </a:r>
            <a:br>
              <a:rPr lang="en-US" sz="2800" dirty="0"/>
            </a:br>
            <a:r>
              <a:rPr lang="en-US" sz="2000" i="1" dirty="0"/>
              <a:t>(Throughout the Year)</a:t>
            </a:r>
            <a:endParaRPr lang="en-US" dirty="0"/>
          </a:p>
        </p:txBody>
      </p:sp>
      <p:pic>
        <p:nvPicPr>
          <p:cNvPr id="5" name="Picture 6" descr="MCj02120430000[1]"/>
          <p:cNvPicPr>
            <a:picLocks noChangeAspect="1" noChangeArrowheads="1"/>
          </p:cNvPicPr>
          <p:nvPr/>
        </p:nvPicPr>
        <p:blipFill>
          <a:blip r:embed="rId2" cstate="print"/>
          <a:srcRect/>
          <a:stretch>
            <a:fillRect/>
          </a:stretch>
        </p:blipFill>
        <p:spPr bwMode="auto">
          <a:xfrm>
            <a:off x="10379075" y="945765"/>
            <a:ext cx="1582781" cy="1340236"/>
          </a:xfrm>
          <a:prstGeom prst="rect">
            <a:avLst/>
          </a:prstGeom>
          <a:noFill/>
          <a:ln w="9525">
            <a:noFill/>
            <a:miter lim="800000"/>
            <a:headEnd/>
            <a:tailEnd/>
          </a:ln>
        </p:spPr>
      </p:pic>
    </p:spTree>
    <p:extLst>
      <p:ext uri="{BB962C8B-B14F-4D97-AF65-F5344CB8AC3E}">
        <p14:creationId xmlns:p14="http://schemas.microsoft.com/office/powerpoint/2010/main" val="76351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34" y="418120"/>
            <a:ext cx="8772565" cy="701731"/>
          </a:xfrm>
        </p:spPr>
        <p:txBody>
          <a:bodyPr/>
          <a:lstStyle/>
          <a:p>
            <a:r>
              <a:rPr lang="en-US" sz="4400" dirty="0">
                <a:solidFill>
                  <a:schemeClr val="tx1"/>
                </a:solidFill>
              </a:rPr>
              <a:t>BE SURE To………</a:t>
            </a:r>
          </a:p>
        </p:txBody>
      </p:sp>
      <p:sp>
        <p:nvSpPr>
          <p:cNvPr id="3" name="Subtitle 2"/>
          <p:cNvSpPr>
            <a:spLocks noGrp="1"/>
          </p:cNvSpPr>
          <p:nvPr>
            <p:ph idx="1"/>
          </p:nvPr>
        </p:nvSpPr>
        <p:spPr>
          <a:xfrm>
            <a:off x="412414" y="1720160"/>
            <a:ext cx="11341394" cy="4844765"/>
          </a:xfrm>
        </p:spPr>
        <p:txBody>
          <a:bodyPr>
            <a:noAutofit/>
          </a:bodyPr>
          <a:lstStyle/>
          <a:p>
            <a:pPr marL="571500" indent="-571500">
              <a:buFont typeface="Arial" panose="020B0604020202020204" pitchFamily="34" charset="0"/>
              <a:buChar char="•"/>
            </a:pPr>
            <a:r>
              <a:rPr lang="en-US" sz="3600" dirty="0">
                <a:solidFill>
                  <a:schemeClr val="tx1"/>
                </a:solidFill>
              </a:rPr>
              <a:t>Check your student mailbox every 2-3 days when in town.</a:t>
            </a:r>
          </a:p>
          <a:p>
            <a:pPr marL="171450" indent="-171450">
              <a:buFont typeface="Arial" panose="020B0604020202020204" pitchFamily="34" charset="0"/>
              <a:buChar char="•"/>
            </a:pPr>
            <a:endParaRPr lang="en-US" sz="1100" dirty="0">
              <a:solidFill>
                <a:schemeClr val="tx1"/>
              </a:solidFill>
            </a:endParaRPr>
          </a:p>
          <a:p>
            <a:pPr marL="571500" indent="-571500">
              <a:buFont typeface="Arial" panose="020B0604020202020204" pitchFamily="34" charset="0"/>
              <a:buChar char="•"/>
            </a:pPr>
            <a:r>
              <a:rPr lang="en-US" sz="3600" u="sng" dirty="0">
                <a:solidFill>
                  <a:schemeClr val="tx1"/>
                </a:solidFill>
              </a:rPr>
              <a:t>Check email daily</a:t>
            </a:r>
            <a:r>
              <a:rPr lang="en-US" sz="3600" dirty="0">
                <a:solidFill>
                  <a:schemeClr val="tx1"/>
                </a:solidFill>
              </a:rPr>
              <a:t> – here or away</a:t>
            </a:r>
          </a:p>
          <a:p>
            <a:pPr marL="285750" indent="-285750">
              <a:buFont typeface="Arial" panose="020B0604020202020204" pitchFamily="34" charset="0"/>
              <a:buChar char="•"/>
            </a:pPr>
            <a:endParaRPr lang="en-US" sz="1600" dirty="0">
              <a:solidFill>
                <a:schemeClr val="tx1"/>
              </a:solidFill>
            </a:endParaRPr>
          </a:p>
          <a:p>
            <a:endParaRPr lang="en-US" sz="3600" dirty="0">
              <a:solidFill>
                <a:schemeClr val="tx1"/>
              </a:solidFill>
            </a:endParaRPr>
          </a:p>
          <a:p>
            <a:pPr marL="571500" indent="-571500">
              <a:buFont typeface="Arial" panose="020B0604020202020204" pitchFamily="34" charset="0"/>
              <a:buChar char="•"/>
            </a:pPr>
            <a:r>
              <a:rPr lang="en-US" sz="3600" dirty="0">
                <a:solidFill>
                  <a:schemeClr val="tx1"/>
                </a:solidFill>
              </a:rPr>
              <a:t>You are responsible for information sent via email.  </a:t>
            </a:r>
          </a:p>
          <a:p>
            <a:endParaRPr lang="en-US" sz="3600" dirty="0"/>
          </a:p>
        </p:txBody>
      </p:sp>
    </p:spTree>
    <p:extLst>
      <p:ext uri="{BB962C8B-B14F-4D97-AF65-F5344CB8AC3E}">
        <p14:creationId xmlns:p14="http://schemas.microsoft.com/office/powerpoint/2010/main" val="3181615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4" y="418120"/>
            <a:ext cx="8772565" cy="701731"/>
          </a:xfrm>
        </p:spPr>
        <p:txBody>
          <a:bodyPr/>
          <a:lstStyle/>
          <a:p>
            <a:r>
              <a:rPr lang="en-US" sz="4400" dirty="0">
                <a:solidFill>
                  <a:schemeClr val="tx1"/>
                </a:solidFill>
              </a:rPr>
              <a:t>BE SURE To………</a:t>
            </a:r>
          </a:p>
        </p:txBody>
      </p:sp>
      <p:sp>
        <p:nvSpPr>
          <p:cNvPr id="3" name="Subtitle 2"/>
          <p:cNvSpPr>
            <a:spLocks noGrp="1"/>
          </p:cNvSpPr>
          <p:nvPr>
            <p:ph idx="1"/>
          </p:nvPr>
        </p:nvSpPr>
        <p:spPr>
          <a:xfrm>
            <a:off x="683495" y="1400120"/>
            <a:ext cx="11341394" cy="4844765"/>
          </a:xfrm>
        </p:spPr>
        <p:txBody>
          <a:bodyPr>
            <a:normAutofit/>
          </a:bodyPr>
          <a:lstStyle/>
          <a:p>
            <a:pPr>
              <a:defRPr/>
            </a:pPr>
            <a:r>
              <a:rPr lang="en-US" sz="4400" dirty="0"/>
              <a:t>Read and follow the Year Four </a:t>
            </a:r>
          </a:p>
          <a:p>
            <a:pPr>
              <a:defRPr/>
            </a:pPr>
            <a:r>
              <a:rPr lang="en-US" sz="4400" u="sng" dirty="0"/>
              <a:t>Policies &amp; Procedures</a:t>
            </a:r>
          </a:p>
          <a:p>
            <a:pPr>
              <a:defRPr/>
            </a:pPr>
            <a:endParaRPr lang="en-US" sz="1800" dirty="0"/>
          </a:p>
          <a:p>
            <a:pPr lvl="1">
              <a:defRPr/>
            </a:pPr>
            <a:r>
              <a:rPr lang="en-US" sz="4000" b="1" dirty="0"/>
              <a:t>All forms &amp; pertinent documents online</a:t>
            </a:r>
          </a:p>
          <a:p>
            <a:pPr lvl="1" algn="ctr">
              <a:defRPr/>
            </a:pPr>
            <a:r>
              <a:rPr lang="en-US" sz="4000" b="1">
                <a:solidFill>
                  <a:srgbClr val="FF0000"/>
                </a:solidFill>
                <a:hlinkClick r:id="rId2"/>
              </a:rPr>
              <a:t> The HIVE </a:t>
            </a:r>
            <a:r>
              <a:rPr lang="en-US" sz="4000" b="1" dirty="0">
                <a:solidFill>
                  <a:srgbClr val="FF0000"/>
                </a:solidFill>
                <a:hlinkClick r:id="rId2"/>
              </a:rPr>
              <a:t>or Y4 Webpage   </a:t>
            </a:r>
            <a:endParaRPr lang="en-US" sz="4000" b="1" dirty="0">
              <a:solidFill>
                <a:srgbClr val="FF0000"/>
              </a:solidFill>
            </a:endParaRPr>
          </a:p>
          <a:p>
            <a:endParaRPr lang="en-US" sz="4400" dirty="0"/>
          </a:p>
        </p:txBody>
      </p:sp>
      <p:pic>
        <p:nvPicPr>
          <p:cNvPr id="4" name="Picture 4" descr="BD06496_"/>
          <p:cNvPicPr>
            <a:picLocks noChangeAspect="1" noChangeArrowheads="1"/>
          </p:cNvPicPr>
          <p:nvPr/>
        </p:nvPicPr>
        <p:blipFill>
          <a:blip r:embed="rId3" cstate="print"/>
          <a:srcRect/>
          <a:stretch>
            <a:fillRect/>
          </a:stretch>
        </p:blipFill>
        <p:spPr bwMode="auto">
          <a:xfrm>
            <a:off x="683495" y="4145280"/>
            <a:ext cx="1666875" cy="1752600"/>
          </a:xfrm>
          <a:prstGeom prst="rect">
            <a:avLst/>
          </a:prstGeom>
          <a:noFill/>
          <a:ln w="9525">
            <a:noFill/>
            <a:miter lim="800000"/>
            <a:headEnd/>
            <a:tailEnd/>
          </a:ln>
        </p:spPr>
      </p:pic>
    </p:spTree>
    <p:extLst>
      <p:ext uri="{BB962C8B-B14F-4D97-AF65-F5344CB8AC3E}">
        <p14:creationId xmlns:p14="http://schemas.microsoft.com/office/powerpoint/2010/main" val="41394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414" y="188634"/>
            <a:ext cx="8772565" cy="590931"/>
          </a:xfrm>
        </p:spPr>
        <p:txBody>
          <a:bodyPr/>
          <a:lstStyle/>
          <a:p>
            <a:r>
              <a:rPr lang="en-US" sz="3600" dirty="0"/>
              <a:t>ASSISTANCE</a:t>
            </a:r>
          </a:p>
        </p:txBody>
      </p:sp>
      <p:sp>
        <p:nvSpPr>
          <p:cNvPr id="5" name="Content Placeholder 4"/>
          <p:cNvSpPr>
            <a:spLocks noGrp="1"/>
          </p:cNvSpPr>
          <p:nvPr>
            <p:ph idx="1"/>
          </p:nvPr>
        </p:nvSpPr>
        <p:spPr/>
        <p:txBody>
          <a:bodyPr/>
          <a:lstStyle/>
          <a:p>
            <a:pPr algn="ctr">
              <a:buFontTx/>
              <a:buNone/>
            </a:pPr>
            <a:r>
              <a:rPr lang="en-US" sz="4400" b="1" dirty="0"/>
              <a:t>Contact</a:t>
            </a:r>
            <a:endParaRPr lang="en-US" sz="1100" b="1" dirty="0"/>
          </a:p>
          <a:p>
            <a:pPr algn="ctr">
              <a:buFontTx/>
              <a:buNone/>
            </a:pPr>
            <a:endParaRPr lang="en-US" sz="1100" b="1" dirty="0"/>
          </a:p>
          <a:p>
            <a:r>
              <a:rPr lang="en-US" sz="3200" b="1" dirty="0"/>
              <a:t>Richard Austin, MD – Y4 Curriculum Director</a:t>
            </a:r>
          </a:p>
          <a:p>
            <a:r>
              <a:rPr lang="en-US" sz="3200" b="1" dirty="0"/>
              <a:t>Chris Reavis – Y4 Curriculum Coordinator</a:t>
            </a:r>
          </a:p>
          <a:p>
            <a:r>
              <a:rPr lang="en-US" sz="3200" b="1" dirty="0"/>
              <a:t>Cherie Forsyth – Registrar</a:t>
            </a:r>
          </a:p>
          <a:p>
            <a:r>
              <a:rPr lang="en-US" sz="3200" b="1" dirty="0"/>
              <a:t>Melissa Buchanan / Jason Arnold – OEC Webmaster</a:t>
            </a:r>
          </a:p>
          <a:p>
            <a:pPr marL="0" indent="0">
              <a:buNone/>
            </a:pPr>
            <a:endParaRPr lang="en-US" dirty="0"/>
          </a:p>
        </p:txBody>
      </p:sp>
    </p:spTree>
    <p:extLst>
      <p:ext uri="{BB962C8B-B14F-4D97-AF65-F5344CB8AC3E}">
        <p14:creationId xmlns:p14="http://schemas.microsoft.com/office/powerpoint/2010/main" val="3294130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4954" y="982493"/>
            <a:ext cx="7790187" cy="1509965"/>
          </a:xfrm>
        </p:spPr>
        <p:txBody>
          <a:bodyPr/>
          <a:lstStyle/>
          <a:p>
            <a:r>
              <a:rPr lang="en-US" sz="6000" i="1" dirty="0"/>
              <a:t>QUESTIONS</a:t>
            </a:r>
            <a:br>
              <a:rPr lang="en-US" sz="4400" i="1" dirty="0"/>
            </a:br>
            <a:endParaRPr lang="en-US" dirty="0"/>
          </a:p>
        </p:txBody>
      </p:sp>
      <p:pic>
        <p:nvPicPr>
          <p:cNvPr id="6" name="Picture 2" descr="C:\Users\Art\AppData\Local\Microsoft\Windows\Temporary Internet Files\Low\Content.IE5\S9NSVL21\j0434859[1].png"/>
          <p:cNvPicPr>
            <a:picLocks noChangeAspect="1" noChangeArrowheads="1"/>
          </p:cNvPicPr>
          <p:nvPr/>
        </p:nvPicPr>
        <p:blipFill>
          <a:blip r:embed="rId2" cstate="print"/>
          <a:srcRect/>
          <a:stretch>
            <a:fillRect/>
          </a:stretch>
        </p:blipFill>
        <p:spPr bwMode="auto">
          <a:xfrm>
            <a:off x="4351020" y="2118360"/>
            <a:ext cx="3512820" cy="3512820"/>
          </a:xfrm>
          <a:prstGeom prst="rect">
            <a:avLst/>
          </a:prstGeom>
          <a:noFill/>
          <a:ln w="9525">
            <a:noFill/>
            <a:miter lim="800000"/>
            <a:headEnd/>
            <a:tailEnd/>
          </a:ln>
        </p:spPr>
      </p:pic>
    </p:spTree>
    <p:extLst>
      <p:ext uri="{BB962C8B-B14F-4D97-AF65-F5344CB8AC3E}">
        <p14:creationId xmlns:p14="http://schemas.microsoft.com/office/powerpoint/2010/main" val="289676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5" y="188634"/>
            <a:ext cx="8342966" cy="701731"/>
          </a:xfrm>
        </p:spPr>
        <p:txBody>
          <a:bodyPr/>
          <a:lstStyle/>
          <a:p>
            <a:r>
              <a:rPr lang="en-US" sz="4400" dirty="0">
                <a:solidFill>
                  <a:schemeClr val="tx1"/>
                </a:solidFill>
              </a:rPr>
              <a:t>Outline</a:t>
            </a:r>
            <a:r>
              <a:rPr lang="en-US" sz="4400" dirty="0">
                <a:solidFill>
                  <a:schemeClr val="bg1"/>
                </a:solidFill>
              </a:rPr>
              <a:t> of Year 4</a:t>
            </a:r>
          </a:p>
        </p:txBody>
      </p:sp>
      <p:sp>
        <p:nvSpPr>
          <p:cNvPr id="3" name="Subtitle 2"/>
          <p:cNvSpPr>
            <a:spLocks noGrp="1"/>
          </p:cNvSpPr>
          <p:nvPr>
            <p:ph idx="1"/>
          </p:nvPr>
        </p:nvSpPr>
        <p:spPr>
          <a:xfrm>
            <a:off x="412415" y="987465"/>
            <a:ext cx="11341394" cy="5299035"/>
          </a:xfrm>
        </p:spPr>
        <p:txBody>
          <a:bodyPr>
            <a:normAutofit fontScale="77500" lnSpcReduction="20000"/>
          </a:bodyPr>
          <a:lstStyle/>
          <a:p>
            <a:pPr marL="457200" indent="-457200">
              <a:buFont typeface="Arial" panose="020B0604020202020204" pitchFamily="34" charset="0"/>
              <a:buChar char="•"/>
            </a:pPr>
            <a:r>
              <a:rPr lang="en-US" sz="4200" dirty="0"/>
              <a:t>30 weeks of elective credit </a:t>
            </a:r>
          </a:p>
          <a:p>
            <a:pPr marL="900977" lvl="1" indent="-457200"/>
            <a:r>
              <a:rPr lang="en-US" sz="3812" dirty="0"/>
              <a:t>Additional weeks may be required of deferral students</a:t>
            </a:r>
          </a:p>
          <a:p>
            <a:pPr marL="457200" indent="-457200">
              <a:buFont typeface="Arial" panose="020B0604020202020204" pitchFamily="34" charset="0"/>
              <a:buChar char="•"/>
            </a:pPr>
            <a:r>
              <a:rPr lang="en-US" sz="4200" dirty="0"/>
              <a:t>4 week Intensive Clinical Experience</a:t>
            </a:r>
          </a:p>
          <a:p>
            <a:pPr marL="900977" lvl="1" indent="-457200"/>
            <a:r>
              <a:rPr lang="en-US" sz="3800" b="1" u="sng" dirty="0"/>
              <a:t>Additional ICE </a:t>
            </a:r>
            <a:r>
              <a:rPr lang="en-US" sz="3800" dirty="0"/>
              <a:t>may be required of deferral students</a:t>
            </a:r>
          </a:p>
          <a:p>
            <a:pPr marL="457200" indent="-457200">
              <a:buFont typeface="Arial" panose="020B0604020202020204" pitchFamily="34" charset="0"/>
              <a:buChar char="•"/>
            </a:pPr>
            <a:r>
              <a:rPr lang="en-US" sz="4200" dirty="0"/>
              <a:t>4 weeks Basic Science Electives</a:t>
            </a:r>
          </a:p>
          <a:p>
            <a:pPr marL="457200" indent="-457200">
              <a:buFont typeface="Arial" panose="020B0604020202020204" pitchFamily="34" charset="0"/>
              <a:buChar char="•"/>
            </a:pPr>
            <a:r>
              <a:rPr lang="en-US" sz="4200" dirty="0"/>
              <a:t>Electives in 3 Clinical Areas</a:t>
            </a:r>
          </a:p>
          <a:p>
            <a:pPr marL="457200" indent="-457200">
              <a:buFont typeface="Arial" panose="020B0604020202020204" pitchFamily="34" charset="0"/>
              <a:buChar char="•"/>
            </a:pPr>
            <a:r>
              <a:rPr lang="en-US" sz="4200" dirty="0"/>
              <a:t>Medical Humanities Year 4 (Required)</a:t>
            </a:r>
          </a:p>
          <a:p>
            <a:pPr marL="457200" indent="-457200">
              <a:buFont typeface="Arial" panose="020B0604020202020204" pitchFamily="34" charset="0"/>
              <a:buChar char="•"/>
            </a:pPr>
            <a:r>
              <a:rPr lang="en-US" sz="4200" dirty="0"/>
              <a:t>Doctoring Mentor Activities (Required) </a:t>
            </a:r>
          </a:p>
          <a:p>
            <a:pPr marL="900977" lvl="1" indent="-457200"/>
            <a:r>
              <a:rPr lang="en-US" sz="3600" dirty="0">
                <a:solidFill>
                  <a:srgbClr val="FF0000"/>
                </a:solidFill>
              </a:rPr>
              <a:t>(MS2/MS4 Reception Tuesday, August 22, 2023; 5-7 PM; MCL)</a:t>
            </a:r>
          </a:p>
          <a:p>
            <a:pPr marL="457200" indent="-457200">
              <a:buFont typeface="Arial" panose="020B0604020202020204" pitchFamily="34" charset="0"/>
              <a:buChar char="•"/>
            </a:pPr>
            <a:r>
              <a:rPr lang="en-US" sz="4200" dirty="0"/>
              <a:t>USMLE Step 2 (CK)</a:t>
            </a:r>
          </a:p>
          <a:p>
            <a:pPr marL="457200" indent="-457200">
              <a:buFont typeface="Arial" panose="020B0604020202020204" pitchFamily="34" charset="0"/>
              <a:buChar char="•"/>
            </a:pPr>
            <a:r>
              <a:rPr lang="en-US" sz="4200" dirty="0"/>
              <a:t>Residency Applications / Interviews</a:t>
            </a:r>
          </a:p>
          <a:p>
            <a:endParaRPr lang="en-US" sz="2800" dirty="0"/>
          </a:p>
          <a:p>
            <a:endParaRPr lang="en-US" dirty="0"/>
          </a:p>
        </p:txBody>
      </p:sp>
    </p:spTree>
    <p:extLst>
      <p:ext uri="{BB962C8B-B14F-4D97-AF65-F5344CB8AC3E}">
        <p14:creationId xmlns:p14="http://schemas.microsoft.com/office/powerpoint/2010/main" val="230223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62C55-8E55-4199-95F6-129044A6243E}"/>
              </a:ext>
            </a:extLst>
          </p:cNvPr>
          <p:cNvSpPr>
            <a:spLocks noGrp="1"/>
          </p:cNvSpPr>
          <p:nvPr>
            <p:ph type="title"/>
          </p:nvPr>
        </p:nvSpPr>
        <p:spPr>
          <a:xfrm>
            <a:off x="412414" y="1037720"/>
            <a:ext cx="8772565" cy="458972"/>
          </a:xfrm>
        </p:spPr>
        <p:txBody>
          <a:bodyPr/>
          <a:lstStyle/>
          <a:p>
            <a:r>
              <a:rPr lang="en-US" dirty="0"/>
              <a:t>Y4 Calendar</a:t>
            </a:r>
          </a:p>
        </p:txBody>
      </p:sp>
      <p:pic>
        <p:nvPicPr>
          <p:cNvPr id="5" name="Picture 4">
            <a:extLst>
              <a:ext uri="{FF2B5EF4-FFF2-40B4-BE49-F238E27FC236}">
                <a16:creationId xmlns:a16="http://schemas.microsoft.com/office/drawing/2014/main" id="{A7A788E7-F8B0-43BC-8F52-7A4DC5EC5CA4}"/>
              </a:ext>
            </a:extLst>
          </p:cNvPr>
          <p:cNvPicPr>
            <a:picLocks noChangeAspect="1"/>
          </p:cNvPicPr>
          <p:nvPr/>
        </p:nvPicPr>
        <p:blipFill>
          <a:blip r:embed="rId3"/>
          <a:stretch>
            <a:fillRect/>
          </a:stretch>
        </p:blipFill>
        <p:spPr>
          <a:xfrm>
            <a:off x="207315" y="1955183"/>
            <a:ext cx="11760212" cy="3279290"/>
          </a:xfrm>
          <a:prstGeom prst="rect">
            <a:avLst/>
          </a:prstGeom>
        </p:spPr>
      </p:pic>
    </p:spTree>
    <p:extLst>
      <p:ext uri="{BB962C8B-B14F-4D97-AF65-F5344CB8AC3E}">
        <p14:creationId xmlns:p14="http://schemas.microsoft.com/office/powerpoint/2010/main" val="134653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604" y="179868"/>
            <a:ext cx="11764369" cy="538609"/>
          </a:xfrm>
          <a:prstGeom prst="rect">
            <a:avLst/>
          </a:prstGeom>
        </p:spPr>
        <p:txBody>
          <a:bodyPr wrap="square">
            <a:spAutoFit/>
          </a:bodyPr>
          <a:lstStyle/>
          <a:p>
            <a:r>
              <a:rPr lang="en-US" sz="1600" b="1" u="sng" dirty="0"/>
              <a:t>Deferral Policy</a:t>
            </a:r>
          </a:p>
          <a:p>
            <a:endParaRPr lang="en-US" sz="1300" dirty="0"/>
          </a:p>
        </p:txBody>
      </p:sp>
      <p:sp>
        <p:nvSpPr>
          <p:cNvPr id="2" name="Rectangle 1">
            <a:extLst>
              <a:ext uri="{FF2B5EF4-FFF2-40B4-BE49-F238E27FC236}">
                <a16:creationId xmlns:a16="http://schemas.microsoft.com/office/drawing/2014/main" id="{1FF6D10E-0964-4AD4-9ADC-58C6E7980279}"/>
              </a:ext>
            </a:extLst>
          </p:cNvPr>
          <p:cNvSpPr/>
          <p:nvPr/>
        </p:nvSpPr>
        <p:spPr>
          <a:xfrm>
            <a:off x="286604" y="508487"/>
            <a:ext cx="11618792" cy="5447645"/>
          </a:xfrm>
          <a:prstGeom prst="rect">
            <a:avLst/>
          </a:prstGeom>
        </p:spPr>
        <p:txBody>
          <a:bodyPr wrap="square">
            <a:spAutoFit/>
          </a:bodyPr>
          <a:lstStyle/>
          <a:p>
            <a:pPr>
              <a:lnSpc>
                <a:spcPct val="100000"/>
              </a:lnSpc>
              <a:spcBef>
                <a:spcPts val="0"/>
              </a:spcBef>
            </a:pPr>
            <a:r>
              <a:rPr lang="en-US" sz="1200" dirty="0"/>
              <a:t>Except in special circumstances, students may not defer third-year clerkships, but must take them as scheduled in the regular rotation. Students are given 6 weeks of dedicated study time for the USMLE Step 1.  Additional study time is not warranted and will not be considered as a valid reason to defer a clerkship.  </a:t>
            </a:r>
          </a:p>
          <a:p>
            <a:pPr>
              <a:lnSpc>
                <a:spcPct val="100000"/>
              </a:lnSpc>
              <a:spcBef>
                <a:spcPts val="0"/>
              </a:spcBef>
            </a:pPr>
            <a:r>
              <a:rPr lang="en-US" sz="1200" dirty="0"/>
              <a:t>Students must take the USMLE Step 1 prior to starting Core Clerkships.  </a:t>
            </a:r>
          </a:p>
          <a:p>
            <a:pPr>
              <a:lnSpc>
                <a:spcPct val="100000"/>
              </a:lnSpc>
              <a:spcBef>
                <a:spcPts val="0"/>
              </a:spcBef>
            </a:pPr>
            <a:r>
              <a:rPr lang="en-US" sz="1200" dirty="0"/>
              <a:t>Special circumstances that will be considered for potential clerkship deferral include Year 2 remediation or emergency/health situations that delay dedicated study time for USMLE Step 1. Additionally, deferrals will be considered for USMLE Step 1 failures that require the exam to be retaken.  </a:t>
            </a:r>
          </a:p>
          <a:p>
            <a:pPr>
              <a:lnSpc>
                <a:spcPct val="100000"/>
              </a:lnSpc>
              <a:spcBef>
                <a:spcPts val="0"/>
              </a:spcBef>
            </a:pPr>
            <a:r>
              <a:rPr lang="en-US" sz="1200" dirty="0"/>
              <a:t>It is required that any such request be submitted to the Office of Student Affairs at least two weeks prior to the start of the Core Clerkship. Approval of a request to defer a clerkship is granted by the Associate Dean for Student Affairs or a review committee consisting of the Associate Dean for Student Affairs, Senior Associate Dean of Education, Y3 Curriculum Director, and Chair of the Student Progress Committee or their designees, depending on the circumstances. Deferred Core Clerkships will be scheduled during the Personalized Education Plan period of the third year when possible.  </a:t>
            </a:r>
          </a:p>
          <a:p>
            <a:pPr>
              <a:lnSpc>
                <a:spcPct val="100000"/>
              </a:lnSpc>
              <a:spcBef>
                <a:spcPts val="0"/>
              </a:spcBef>
            </a:pPr>
            <a:r>
              <a:rPr lang="en-US" sz="1200" dirty="0"/>
              <a:t> </a:t>
            </a:r>
          </a:p>
          <a:p>
            <a:pPr>
              <a:lnSpc>
                <a:spcPct val="100000"/>
              </a:lnSpc>
              <a:spcBef>
                <a:spcPts val="0"/>
              </a:spcBef>
            </a:pPr>
            <a:r>
              <a:rPr lang="en-US" sz="1200" dirty="0"/>
              <a:t>This policy guides procedures and expectations around granting student requests to defer the start of  Year 3 core clerkships. </a:t>
            </a:r>
          </a:p>
          <a:p>
            <a:pPr>
              <a:lnSpc>
                <a:spcPct val="100000"/>
              </a:lnSpc>
              <a:spcBef>
                <a:spcPts val="0"/>
              </a:spcBef>
            </a:pPr>
            <a:endParaRPr lang="en-US" sz="1200" dirty="0"/>
          </a:p>
          <a:p>
            <a:pPr marL="171450" lvl="0" indent="-171450">
              <a:lnSpc>
                <a:spcPct val="100000"/>
              </a:lnSpc>
              <a:spcBef>
                <a:spcPts val="0"/>
              </a:spcBef>
              <a:buFont typeface="Arial" panose="020B0604020202020204" pitchFamily="34" charset="0"/>
              <a:buChar char="•"/>
            </a:pPr>
            <a:r>
              <a:rPr lang="en-US" sz="1200" u="sng" dirty="0"/>
              <a:t>Students meeting deferral criteria who wish defer one clerkship</a:t>
            </a:r>
            <a:r>
              <a:rPr lang="en-US" sz="1200" dirty="0"/>
              <a:t> will make up the clerkship during the PEP. They must request a deferral through the Associate Dean of Students.</a:t>
            </a:r>
          </a:p>
          <a:p>
            <a:pPr lvl="0">
              <a:lnSpc>
                <a:spcPct val="100000"/>
              </a:lnSpc>
              <a:spcBef>
                <a:spcPts val="0"/>
              </a:spcBef>
            </a:pPr>
            <a:r>
              <a:rPr lang="en-US" sz="1200" dirty="0"/>
              <a:t> </a:t>
            </a:r>
          </a:p>
          <a:p>
            <a:pPr marL="171450" lvl="0" indent="-171450">
              <a:lnSpc>
                <a:spcPct val="100000"/>
              </a:lnSpc>
              <a:spcBef>
                <a:spcPts val="0"/>
              </a:spcBef>
              <a:buFont typeface="Arial" panose="020B0604020202020204" pitchFamily="34" charset="0"/>
              <a:buChar char="•"/>
            </a:pPr>
            <a:r>
              <a:rPr lang="en-US" sz="1200" dirty="0"/>
              <a:t>Students deferring 2 or more clerkships must request a deferral through the Associate Dean of Students and will be referred to the review committee for  Approval. </a:t>
            </a:r>
          </a:p>
          <a:p>
            <a:pPr lvl="0">
              <a:lnSpc>
                <a:spcPct val="100000"/>
              </a:lnSpc>
              <a:spcBef>
                <a:spcPts val="0"/>
              </a:spcBef>
            </a:pPr>
            <a:endParaRPr lang="en-US" sz="1200" dirty="0"/>
          </a:p>
          <a:p>
            <a:pPr marL="171450" lvl="0" indent="-171450">
              <a:lnSpc>
                <a:spcPct val="100000"/>
              </a:lnSpc>
              <a:spcBef>
                <a:spcPts val="0"/>
              </a:spcBef>
              <a:buFont typeface="Arial" panose="020B0604020202020204" pitchFamily="34" charset="0"/>
              <a:buChar char="•"/>
            </a:pPr>
            <a:r>
              <a:rPr lang="en-US" sz="1200" u="sng" dirty="0"/>
              <a:t>Students who defer 2 clerkships</a:t>
            </a:r>
            <a:r>
              <a:rPr lang="en-US" sz="1200" dirty="0"/>
              <a:t> will make up both clerkships during the PEP .  They will also be required to complete </a:t>
            </a:r>
            <a:r>
              <a:rPr lang="en-US" sz="1200" b="1" u="sng" dirty="0"/>
              <a:t>at least</a:t>
            </a:r>
            <a:r>
              <a:rPr lang="en-US" sz="1200" dirty="0"/>
              <a:t> one additional 4- week Intensive Clinical Experience during their Y4.  This additional ICE will add 4 more weeks of required curriculum to their Y4, such that they must complete 34 weeks of curriculum in order to graduate with a sufficient background in clinical medicine.</a:t>
            </a:r>
          </a:p>
          <a:p>
            <a:pPr lvl="0">
              <a:lnSpc>
                <a:spcPct val="100000"/>
              </a:lnSpc>
              <a:spcBef>
                <a:spcPts val="0"/>
              </a:spcBef>
            </a:pPr>
            <a:endParaRPr lang="en-US" sz="1200" dirty="0"/>
          </a:p>
          <a:p>
            <a:pPr marL="171450" lvl="0" indent="-171450">
              <a:lnSpc>
                <a:spcPct val="100000"/>
              </a:lnSpc>
              <a:spcBef>
                <a:spcPts val="0"/>
              </a:spcBef>
              <a:buFont typeface="Arial" panose="020B0604020202020204" pitchFamily="34" charset="0"/>
              <a:buChar char="•"/>
            </a:pPr>
            <a:r>
              <a:rPr lang="en-US" sz="1200" u="sng" dirty="0"/>
              <a:t>Students who defer more than 2 clerkships</a:t>
            </a:r>
            <a:r>
              <a:rPr lang="en-US" sz="1200" dirty="0"/>
              <a:t> must submit a request in writing to the Student Progress Committee after consultation with the Dean of Students.  Students requesting more than 2 deferrals may be required to take a </a:t>
            </a:r>
            <a:r>
              <a:rPr lang="en-US" sz="1200" b="1" u="sng" dirty="0"/>
              <a:t>leave of absence</a:t>
            </a:r>
            <a:r>
              <a:rPr lang="en-US" sz="1200" dirty="0"/>
              <a:t>.  In the event that the student does not take a leave of absence, Core Clerkships will be completed during the PEP.  If core clerkship time cannot be fully completed during the PEP, the remaining time will be completed during Y4.  This time does not count toward Y4 requirements.  Students will also be required to complete </a:t>
            </a:r>
            <a:r>
              <a:rPr lang="en-US" sz="1200" b="1" u="sng" dirty="0"/>
              <a:t>at least</a:t>
            </a:r>
            <a:r>
              <a:rPr lang="en-US" sz="1200" dirty="0"/>
              <a:t> one additional Intensive Clinical Experience during Y4, which will add 4 more weeks of required curriculum such that they must complete a minimum of 34 weeks of Y4 curriculum in order to graduate with a sufficient background in clinical medicine.  Additional requirements may be recommended by the SPC. </a:t>
            </a:r>
          </a:p>
          <a:p>
            <a:pPr lvl="0">
              <a:lnSpc>
                <a:spcPct val="100000"/>
              </a:lnSpc>
              <a:spcBef>
                <a:spcPts val="0"/>
              </a:spcBef>
            </a:pPr>
            <a:endParaRPr lang="en-US" sz="1200" dirty="0"/>
          </a:p>
          <a:p>
            <a:pPr marL="171450" lvl="0" indent="-171450">
              <a:lnSpc>
                <a:spcPct val="100000"/>
              </a:lnSpc>
              <a:spcBef>
                <a:spcPts val="0"/>
              </a:spcBef>
              <a:buFont typeface="Arial" panose="020B0604020202020204" pitchFamily="34" charset="0"/>
              <a:buChar char="•"/>
            </a:pPr>
            <a:r>
              <a:rPr lang="en-US" sz="1200" dirty="0"/>
              <a:t>An SPC vote is needed to approve any deferral requests made by students who are on Academic Probation. </a:t>
            </a:r>
          </a:p>
        </p:txBody>
      </p:sp>
    </p:spTree>
    <p:extLst>
      <p:ext uri="{BB962C8B-B14F-4D97-AF65-F5344CB8AC3E}">
        <p14:creationId xmlns:p14="http://schemas.microsoft.com/office/powerpoint/2010/main" val="377232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2415" y="874340"/>
            <a:ext cx="11341394" cy="4844765"/>
          </a:xfrm>
        </p:spPr>
        <p:txBody>
          <a:bodyPr>
            <a:normAutofit fontScale="92500"/>
          </a:bodyPr>
          <a:lstStyle/>
          <a:p>
            <a:pPr algn="ctr"/>
            <a:r>
              <a:rPr lang="en-US" sz="4000" b="1" dirty="0"/>
              <a:t>NO INTERVIEWING DURING</a:t>
            </a:r>
          </a:p>
          <a:p>
            <a:pPr marL="82550" indent="0" algn="ctr">
              <a:buNone/>
            </a:pPr>
            <a:r>
              <a:rPr lang="en-US" sz="4000" b="1" dirty="0"/>
              <a:t>MED HUM / Doctoring Week</a:t>
            </a:r>
          </a:p>
          <a:p>
            <a:pPr>
              <a:buNone/>
            </a:pPr>
            <a:endParaRPr lang="en-US" sz="4000" b="1" dirty="0"/>
          </a:p>
          <a:p>
            <a:pPr algn="ctr"/>
            <a:r>
              <a:rPr lang="en-US" sz="4000" b="1" dirty="0"/>
              <a:t>SCHEDULE INTERVIEWS FOR </a:t>
            </a:r>
          </a:p>
          <a:p>
            <a:pPr marL="0" indent="0" algn="ctr">
              <a:buNone/>
            </a:pPr>
            <a:r>
              <a:rPr lang="en-US" sz="4000" b="1" dirty="0"/>
              <a:t>VACATION TIME ( Approximately 15 </a:t>
            </a:r>
            <a:r>
              <a:rPr lang="en-US" sz="4000" b="1" dirty="0" err="1"/>
              <a:t>wks</a:t>
            </a:r>
            <a:r>
              <a:rPr lang="en-US" sz="4000" b="1" dirty="0"/>
              <a:t>)…</a:t>
            </a:r>
          </a:p>
          <a:p>
            <a:pPr marL="0" indent="0" algn="ctr">
              <a:buNone/>
            </a:pPr>
            <a:r>
              <a:rPr lang="en-US" sz="4000" b="1" dirty="0"/>
              <a:t>Interview Time Off requests are not guaranteed in an elective; if it can be granted you may be required to make up the time for the absence.</a:t>
            </a:r>
          </a:p>
          <a:p>
            <a:endParaRPr lang="en-US" dirty="0"/>
          </a:p>
        </p:txBody>
      </p:sp>
    </p:spTree>
    <p:extLst>
      <p:ext uri="{BB962C8B-B14F-4D97-AF65-F5344CB8AC3E}">
        <p14:creationId xmlns:p14="http://schemas.microsoft.com/office/powerpoint/2010/main" val="12162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2" y="613836"/>
            <a:ext cx="8340129" cy="701731"/>
          </a:xfrm>
        </p:spPr>
        <p:txBody>
          <a:bodyPr/>
          <a:lstStyle/>
          <a:p>
            <a:r>
              <a:rPr lang="en-US" sz="4400" dirty="0"/>
              <a:t>Time Requirements in Y4</a:t>
            </a:r>
          </a:p>
        </p:txBody>
      </p:sp>
      <p:sp>
        <p:nvSpPr>
          <p:cNvPr id="3" name="Subtitle 2"/>
          <p:cNvSpPr>
            <a:spLocks noGrp="1"/>
          </p:cNvSpPr>
          <p:nvPr>
            <p:ph type="subTitle" idx="1"/>
          </p:nvPr>
        </p:nvSpPr>
        <p:spPr>
          <a:xfrm>
            <a:off x="385012" y="1594793"/>
            <a:ext cx="11614484" cy="4437518"/>
          </a:xfrm>
        </p:spPr>
        <p:txBody>
          <a:bodyPr>
            <a:normAutofit/>
          </a:bodyPr>
          <a:lstStyle/>
          <a:p>
            <a:endParaRPr lang="en-US" sz="2800" dirty="0"/>
          </a:p>
          <a:p>
            <a:endParaRPr lang="en-US" dirty="0"/>
          </a:p>
        </p:txBody>
      </p:sp>
      <p:sp>
        <p:nvSpPr>
          <p:cNvPr id="4" name="Rectangle 3"/>
          <p:cNvSpPr/>
          <p:nvPr/>
        </p:nvSpPr>
        <p:spPr>
          <a:xfrm>
            <a:off x="385012" y="1893377"/>
            <a:ext cx="11273588" cy="3508653"/>
          </a:xfrm>
          <a:prstGeom prst="rect">
            <a:avLst/>
          </a:prstGeom>
        </p:spPr>
        <p:txBody>
          <a:bodyPr wrap="square">
            <a:spAutoFit/>
          </a:bodyPr>
          <a:lstStyle/>
          <a:p>
            <a:pPr>
              <a:buFont typeface="Wingdings 2" pitchFamily="18" charset="2"/>
              <a:buNone/>
              <a:defRPr/>
            </a:pPr>
            <a:r>
              <a:rPr lang="en-US" sz="3200" b="1" dirty="0">
                <a:solidFill>
                  <a:schemeClr val="bg1"/>
                </a:solidFill>
              </a:rPr>
              <a:t> 46.0 weeks	 =   Time available in Y4</a:t>
            </a:r>
          </a:p>
          <a:p>
            <a:pPr>
              <a:buFont typeface="Wingdings 2" pitchFamily="18" charset="2"/>
              <a:buNone/>
              <a:defRPr/>
            </a:pPr>
            <a:r>
              <a:rPr lang="en-US" sz="3200" b="1" dirty="0">
                <a:solidFill>
                  <a:schemeClr val="bg1"/>
                </a:solidFill>
              </a:rPr>
              <a:t>-30.0 weeks 	 =    Required Elective Credit</a:t>
            </a:r>
          </a:p>
          <a:p>
            <a:pPr lvl="1">
              <a:buFont typeface="Verdana" pitchFamily="34" charset="0"/>
              <a:buNone/>
              <a:defRPr/>
            </a:pPr>
            <a:r>
              <a:rPr lang="en-US" sz="3200" b="1" dirty="0">
                <a:solidFill>
                  <a:schemeClr val="bg1"/>
                </a:solidFill>
              </a:rPr>
              <a:t>			</a:t>
            </a:r>
            <a:r>
              <a:rPr lang="en-US" sz="2400" b="1" dirty="0">
                <a:solidFill>
                  <a:schemeClr val="bg1"/>
                </a:solidFill>
              </a:rPr>
              <a:t>(</a:t>
            </a:r>
            <a:r>
              <a:rPr lang="en-US" sz="2400" b="1" u="sng" dirty="0">
                <a:solidFill>
                  <a:schemeClr val="bg1"/>
                </a:solidFill>
              </a:rPr>
              <a:t>20</a:t>
            </a:r>
            <a:r>
              <a:rPr lang="en-US" sz="2400" b="1" dirty="0">
                <a:solidFill>
                  <a:schemeClr val="bg1"/>
                </a:solidFill>
              </a:rPr>
              <a:t> On-Campus Credit)</a:t>
            </a:r>
          </a:p>
          <a:p>
            <a:pPr lvl="1">
              <a:buFont typeface="Verdana" pitchFamily="34" charset="0"/>
              <a:buNone/>
              <a:defRPr/>
            </a:pPr>
            <a:r>
              <a:rPr lang="en-US" sz="2400" b="1" dirty="0">
                <a:solidFill>
                  <a:schemeClr val="bg1"/>
                </a:solidFill>
              </a:rPr>
              <a:t>			Additional ICE may be required of deferral students</a:t>
            </a:r>
          </a:p>
          <a:p>
            <a:pPr>
              <a:buFont typeface="Verdana" pitchFamily="34" charset="0"/>
              <a:buNone/>
              <a:defRPr/>
            </a:pPr>
            <a:r>
              <a:rPr lang="en-US" sz="3200" b="1" u="sng" dirty="0">
                <a:solidFill>
                  <a:schemeClr val="bg1"/>
                </a:solidFill>
              </a:rPr>
              <a:t>- 1.0 week</a:t>
            </a:r>
            <a:r>
              <a:rPr lang="en-US" sz="3200" b="1" dirty="0">
                <a:solidFill>
                  <a:schemeClr val="bg1"/>
                </a:solidFill>
              </a:rPr>
              <a:t>	 =    Required MED HUM / DOC Clerkship</a:t>
            </a:r>
          </a:p>
          <a:p>
            <a:pPr lvl="1">
              <a:buFont typeface="Verdana" pitchFamily="34" charset="0"/>
              <a:buNone/>
              <a:defRPr/>
            </a:pPr>
            <a:endParaRPr lang="en-US" sz="1600" b="1" dirty="0">
              <a:solidFill>
                <a:schemeClr val="bg1"/>
              </a:solidFill>
            </a:endParaRPr>
          </a:p>
          <a:p>
            <a:pPr lvl="1">
              <a:buFont typeface="Verdana" pitchFamily="34" charset="0"/>
              <a:buNone/>
              <a:defRPr/>
            </a:pPr>
            <a:r>
              <a:rPr lang="en-US" sz="5400" b="1" dirty="0">
                <a:solidFill>
                  <a:schemeClr val="bg1"/>
                </a:solidFill>
              </a:rPr>
              <a:t>    </a:t>
            </a:r>
            <a:r>
              <a:rPr lang="en-US" sz="5400" b="1" u="sng" dirty="0">
                <a:solidFill>
                  <a:schemeClr val="bg1"/>
                </a:solidFill>
                <a:effectLst>
                  <a:outerShdw blurRad="38100" dist="38100" dir="2700000" algn="tl">
                    <a:srgbClr val="000000">
                      <a:alpha val="43137"/>
                    </a:srgbClr>
                  </a:outerShdw>
                </a:effectLst>
              </a:rPr>
              <a:t>15</a:t>
            </a:r>
            <a:r>
              <a:rPr lang="en-US" sz="5400" b="1" dirty="0">
                <a:solidFill>
                  <a:schemeClr val="bg1"/>
                </a:solidFill>
                <a:effectLst>
                  <a:outerShdw blurRad="38100" dist="38100" dir="2700000" algn="tl">
                    <a:srgbClr val="000000">
                      <a:alpha val="43137"/>
                    </a:srgbClr>
                  </a:outerShdw>
                </a:effectLst>
              </a:rPr>
              <a:t> weeks =  Open Time</a:t>
            </a:r>
          </a:p>
        </p:txBody>
      </p:sp>
    </p:spTree>
    <p:extLst>
      <p:ext uri="{BB962C8B-B14F-4D97-AF65-F5344CB8AC3E}">
        <p14:creationId xmlns:p14="http://schemas.microsoft.com/office/powerpoint/2010/main" val="1428990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414" y="188634"/>
            <a:ext cx="8772565" cy="1920526"/>
          </a:xfrm>
        </p:spPr>
        <p:txBody>
          <a:bodyPr/>
          <a:lstStyle/>
          <a:p>
            <a:r>
              <a:rPr lang="en-US" sz="6600" dirty="0">
                <a:solidFill>
                  <a:schemeClr val="tx1"/>
                </a:solidFill>
              </a:rPr>
              <a:t>Electives</a:t>
            </a:r>
            <a:br>
              <a:rPr lang="en-US" sz="6600" b="0" dirty="0">
                <a:solidFill>
                  <a:prstClr val="black"/>
                </a:solidFill>
                <a:latin typeface="Calibri"/>
              </a:rPr>
            </a:br>
            <a:endParaRPr lang="en-US" sz="6600" dirty="0"/>
          </a:p>
        </p:txBody>
      </p:sp>
      <p:sp>
        <p:nvSpPr>
          <p:cNvPr id="4" name="Content Placeholder 2"/>
          <p:cNvSpPr txBox="1">
            <a:spLocks/>
          </p:cNvSpPr>
          <p:nvPr/>
        </p:nvSpPr>
        <p:spPr>
          <a:xfrm>
            <a:off x="412414" y="1110797"/>
            <a:ext cx="11474786" cy="4800600"/>
          </a:xfrm>
          <a:prstGeom prst="rect">
            <a:avLst/>
          </a:prstGeom>
        </p:spPr>
        <p:txBody>
          <a:bodyPr vert="horz" lIns="91440" tIns="45720" rIns="91440" bIns="45720" rtlCol="0" anchor="t" anchorCtr="0">
            <a:normAutofit fontScale="92500" lnSpcReduction="10000"/>
          </a:bodyPr>
          <a:lstStyle>
            <a:lvl1pPr marL="0" indent="0" algn="l" defTabSz="887553" rtl="0" eaLnBrk="1" latinLnBrk="0" hangingPunct="1">
              <a:lnSpc>
                <a:spcPct val="90000"/>
              </a:lnSpc>
              <a:spcBef>
                <a:spcPts val="971"/>
              </a:spcBef>
              <a:buFont typeface="Arial" panose="020B0604020202020204" pitchFamily="34" charset="0"/>
              <a:buNone/>
              <a:defRPr sz="2118" b="1" i="0" kern="1200" baseline="0">
                <a:solidFill>
                  <a:schemeClr val="bg1"/>
                </a:solidFill>
                <a:latin typeface="+mn-lt"/>
                <a:ea typeface="+mn-ea"/>
                <a:cs typeface="+mn-cs"/>
              </a:defRPr>
            </a:lvl1pPr>
            <a:lvl2pPr marL="443777" indent="0" algn="ctr" defTabSz="887553" rtl="0" eaLnBrk="1" latinLnBrk="0" hangingPunct="1">
              <a:lnSpc>
                <a:spcPct val="90000"/>
              </a:lnSpc>
              <a:spcBef>
                <a:spcPts val="485"/>
              </a:spcBef>
              <a:buFont typeface="Arial" panose="020B0604020202020204" pitchFamily="34" charset="0"/>
              <a:buNone/>
              <a:defRPr sz="1941" kern="1200">
                <a:solidFill>
                  <a:schemeClr val="tx1"/>
                </a:solidFill>
                <a:latin typeface="+mn-lt"/>
                <a:ea typeface="+mn-ea"/>
                <a:cs typeface="+mn-cs"/>
              </a:defRPr>
            </a:lvl2pPr>
            <a:lvl3pPr marL="887553" indent="0" algn="ctr"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3pPr>
            <a:lvl4pPr marL="1331330" indent="0" algn="ctr" defTabSz="887553" rtl="0" eaLnBrk="1" latinLnBrk="0" hangingPunct="1">
              <a:lnSpc>
                <a:spcPct val="90000"/>
              </a:lnSpc>
              <a:spcBef>
                <a:spcPts val="485"/>
              </a:spcBef>
              <a:buFont typeface="Arial" panose="020B0604020202020204" pitchFamily="34" charset="0"/>
              <a:buNone/>
              <a:defRPr sz="1553" kern="1200">
                <a:solidFill>
                  <a:schemeClr val="tx1"/>
                </a:solidFill>
                <a:latin typeface="+mn-lt"/>
                <a:ea typeface="+mn-ea"/>
                <a:cs typeface="+mn-cs"/>
              </a:defRPr>
            </a:lvl4pPr>
            <a:lvl5pPr marL="1775106" indent="0" algn="ctr" defTabSz="887553" rtl="0" eaLnBrk="1" latinLnBrk="0" hangingPunct="1">
              <a:lnSpc>
                <a:spcPct val="90000"/>
              </a:lnSpc>
              <a:spcBef>
                <a:spcPts val="485"/>
              </a:spcBef>
              <a:buFont typeface="Arial" panose="020B0604020202020204" pitchFamily="34" charset="0"/>
              <a:buNone/>
              <a:defRPr sz="1553" kern="1200">
                <a:solidFill>
                  <a:schemeClr val="tx1"/>
                </a:solidFill>
                <a:latin typeface="+mn-lt"/>
                <a:ea typeface="+mn-ea"/>
                <a:cs typeface="+mn-cs"/>
              </a:defRPr>
            </a:lvl5pPr>
            <a:lvl6pPr marL="2218883" indent="0" algn="ctr" defTabSz="887553" rtl="0" eaLnBrk="1" latinLnBrk="0" hangingPunct="1">
              <a:lnSpc>
                <a:spcPct val="90000"/>
              </a:lnSpc>
              <a:spcBef>
                <a:spcPts val="485"/>
              </a:spcBef>
              <a:buFont typeface="Arial" panose="020B0604020202020204" pitchFamily="34" charset="0"/>
              <a:buNone/>
              <a:defRPr sz="1553" kern="1200">
                <a:solidFill>
                  <a:schemeClr val="tx1"/>
                </a:solidFill>
                <a:latin typeface="+mn-lt"/>
                <a:ea typeface="+mn-ea"/>
                <a:cs typeface="+mn-cs"/>
              </a:defRPr>
            </a:lvl6pPr>
            <a:lvl7pPr marL="2662660" indent="0" algn="ctr" defTabSz="887553" rtl="0" eaLnBrk="1" latinLnBrk="0" hangingPunct="1">
              <a:lnSpc>
                <a:spcPct val="90000"/>
              </a:lnSpc>
              <a:spcBef>
                <a:spcPts val="485"/>
              </a:spcBef>
              <a:buFont typeface="Arial" panose="020B0604020202020204" pitchFamily="34" charset="0"/>
              <a:buNone/>
              <a:defRPr sz="1553" kern="1200">
                <a:solidFill>
                  <a:schemeClr val="tx1"/>
                </a:solidFill>
                <a:latin typeface="+mn-lt"/>
                <a:ea typeface="+mn-ea"/>
                <a:cs typeface="+mn-cs"/>
              </a:defRPr>
            </a:lvl7pPr>
            <a:lvl8pPr marL="3106436" indent="0" algn="ctr" defTabSz="887553" rtl="0" eaLnBrk="1" latinLnBrk="0" hangingPunct="1">
              <a:lnSpc>
                <a:spcPct val="90000"/>
              </a:lnSpc>
              <a:spcBef>
                <a:spcPts val="485"/>
              </a:spcBef>
              <a:buFont typeface="Arial" panose="020B0604020202020204" pitchFamily="34" charset="0"/>
              <a:buNone/>
              <a:defRPr sz="1553" kern="1200">
                <a:solidFill>
                  <a:schemeClr val="tx1"/>
                </a:solidFill>
                <a:latin typeface="+mn-lt"/>
                <a:ea typeface="+mn-ea"/>
                <a:cs typeface="+mn-cs"/>
              </a:defRPr>
            </a:lvl8pPr>
            <a:lvl9pPr marL="3550213" indent="0" algn="ctr" defTabSz="887553" rtl="0" eaLnBrk="1" latinLnBrk="0" hangingPunct="1">
              <a:lnSpc>
                <a:spcPct val="90000"/>
              </a:lnSpc>
              <a:spcBef>
                <a:spcPts val="485"/>
              </a:spcBef>
              <a:buFont typeface="Arial" panose="020B0604020202020204" pitchFamily="34" charset="0"/>
              <a:buNone/>
              <a:defRPr sz="1553" kern="1200">
                <a:solidFill>
                  <a:schemeClr val="tx1"/>
                </a:solidFill>
                <a:latin typeface="+mn-lt"/>
                <a:ea typeface="+mn-ea"/>
                <a:cs typeface="+mn-cs"/>
              </a:defRPr>
            </a:lvl9pPr>
          </a:lstStyle>
          <a:p>
            <a:pPr>
              <a:defRPr/>
            </a:pPr>
            <a:r>
              <a:rPr lang="en-US" sz="6000" dirty="0">
                <a:solidFill>
                  <a:schemeClr val="tx1"/>
                </a:solidFill>
              </a:rPr>
              <a:t>30 Weeks of Credit</a:t>
            </a:r>
          </a:p>
          <a:p>
            <a:pPr marL="900977" lvl="1" indent="-457200" algn="l">
              <a:buFont typeface="Arial" panose="020B0604020202020204" pitchFamily="34" charset="0"/>
              <a:buChar char="•"/>
              <a:defRPr/>
            </a:pPr>
            <a:r>
              <a:rPr lang="en-US" sz="3200" dirty="0"/>
              <a:t>20 Weeks - On-Campus Credit</a:t>
            </a:r>
          </a:p>
          <a:p>
            <a:pPr marL="1344753" lvl="2" indent="-457200" algn="l">
              <a:buFont typeface="Arial" panose="020B0604020202020204" pitchFamily="34" charset="0"/>
              <a:buChar char="•"/>
              <a:defRPr/>
            </a:pPr>
            <a:r>
              <a:rPr lang="en-US" sz="2600" b="1" u="sng" dirty="0"/>
              <a:t>Additional ICE may be required of deferral students</a:t>
            </a:r>
            <a:endParaRPr lang="en-US" sz="2600" dirty="0"/>
          </a:p>
          <a:p>
            <a:pPr marL="900977" lvl="1" indent="-457200" algn="l">
              <a:buFont typeface="Arial" panose="020B0604020202020204" pitchFamily="34" charset="0"/>
              <a:buChar char="•"/>
              <a:defRPr/>
            </a:pPr>
            <a:r>
              <a:rPr lang="en-US" sz="3200" dirty="0"/>
              <a:t>12 Weeks of “Core” Credit</a:t>
            </a:r>
          </a:p>
          <a:p>
            <a:pPr marL="1344753" lvl="2" indent="-457200" algn="l">
              <a:buFont typeface="Arial" panose="020B0604020202020204" pitchFamily="34" charset="0"/>
              <a:buChar char="•"/>
              <a:defRPr/>
            </a:pPr>
            <a:r>
              <a:rPr lang="en-US" sz="2800" dirty="0"/>
              <a:t>4 Weeks each in 3 Core Clinical Departments</a:t>
            </a:r>
          </a:p>
          <a:p>
            <a:pPr marL="1674230" lvl="3" indent="-342900" algn="l">
              <a:buFont typeface="Arial" panose="020B0604020202020204" pitchFamily="34" charset="0"/>
              <a:buChar char="•"/>
              <a:defRPr/>
            </a:pPr>
            <a:r>
              <a:rPr lang="en-US" sz="2400" dirty="0"/>
              <a:t>(EM, FCM, IM, OBGYN, NEURO, PEDS, PSYCH &amp; Surgery)</a:t>
            </a:r>
          </a:p>
          <a:p>
            <a:pPr marL="900977" lvl="1" indent="-457200" algn="l">
              <a:buFont typeface="Arial" panose="020B0604020202020204" pitchFamily="34" charset="0"/>
              <a:buChar char="•"/>
              <a:defRPr/>
            </a:pPr>
            <a:r>
              <a:rPr lang="en-US" sz="3200" dirty="0"/>
              <a:t> 1 (4-week rotation) – ICE* – from the list</a:t>
            </a:r>
          </a:p>
          <a:p>
            <a:pPr marL="1788530" lvl="3" indent="-457200" algn="l">
              <a:buFont typeface="Arial" panose="020B0604020202020204" pitchFamily="34" charset="0"/>
              <a:buChar char="•"/>
              <a:defRPr/>
            </a:pPr>
            <a:r>
              <a:rPr lang="en-US" sz="2600" b="1" u="sng" dirty="0"/>
              <a:t>Additional ICE may be required of deferral students</a:t>
            </a:r>
          </a:p>
          <a:p>
            <a:pPr marL="900977" lvl="1" indent="-457200" algn="l">
              <a:buFont typeface="Arial" panose="020B0604020202020204" pitchFamily="34" charset="0"/>
              <a:buChar char="•"/>
              <a:defRPr/>
            </a:pPr>
            <a:r>
              <a:rPr lang="en-US" sz="3200" dirty="0"/>
              <a:t> 4 Weeks of Basic Science Elective</a:t>
            </a:r>
          </a:p>
          <a:p>
            <a:pPr marL="900977" lvl="1" indent="-457200" algn="l">
              <a:buFont typeface="Arial" panose="020B0604020202020204" pitchFamily="34" charset="0"/>
              <a:buChar char="•"/>
              <a:defRPr/>
            </a:pPr>
            <a:r>
              <a:rPr lang="en-US" sz="3200" i="1" dirty="0">
                <a:effectLst>
                  <a:outerShdw blurRad="38100" dist="38100" dir="2700000" algn="tl">
                    <a:srgbClr val="000000">
                      <a:alpha val="43137"/>
                    </a:srgbClr>
                  </a:outerShdw>
                </a:effectLst>
              </a:rPr>
              <a:t>*ICE </a:t>
            </a:r>
            <a:r>
              <a:rPr lang="en-US" sz="3200" b="1" i="1" u="sng" dirty="0">
                <a:effectLst>
                  <a:outerShdw blurRad="38100" dist="38100" dir="2700000" algn="tl">
                    <a:srgbClr val="000000">
                      <a:alpha val="43137"/>
                    </a:srgbClr>
                  </a:outerShdw>
                </a:effectLst>
              </a:rPr>
              <a:t>CAN</a:t>
            </a:r>
            <a:r>
              <a:rPr lang="en-US" sz="3200" i="1" dirty="0">
                <a:effectLst>
                  <a:outerShdw blurRad="38100" dist="38100" dir="2700000" algn="tl">
                    <a:srgbClr val="000000">
                      <a:alpha val="43137"/>
                    </a:srgbClr>
                  </a:outerShdw>
                </a:effectLst>
              </a:rPr>
              <a:t> count toward 1of 3 “Cores”</a:t>
            </a:r>
          </a:p>
        </p:txBody>
      </p:sp>
    </p:spTree>
    <p:extLst>
      <p:ext uri="{BB962C8B-B14F-4D97-AF65-F5344CB8AC3E}">
        <p14:creationId xmlns:p14="http://schemas.microsoft.com/office/powerpoint/2010/main" val="118714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2414" y="241880"/>
            <a:ext cx="8772565" cy="701731"/>
          </a:xfrm>
        </p:spPr>
        <p:txBody>
          <a:bodyPr/>
          <a:lstStyle/>
          <a:p>
            <a:r>
              <a:rPr lang="en-US" sz="4400" dirty="0">
                <a:solidFill>
                  <a:schemeClr val="tx1"/>
                </a:solidFill>
              </a:rPr>
              <a:t>Electives</a:t>
            </a:r>
          </a:p>
        </p:txBody>
      </p:sp>
      <p:sp>
        <p:nvSpPr>
          <p:cNvPr id="5" name="Content Placeholder 4"/>
          <p:cNvSpPr>
            <a:spLocks noGrp="1"/>
          </p:cNvSpPr>
          <p:nvPr>
            <p:ph idx="1"/>
          </p:nvPr>
        </p:nvSpPr>
        <p:spPr>
          <a:xfrm>
            <a:off x="663875" y="1560140"/>
            <a:ext cx="11341394" cy="4844765"/>
          </a:xfrm>
        </p:spPr>
        <p:txBody>
          <a:bodyPr/>
          <a:lstStyle/>
          <a:p>
            <a:pPr marL="0" indent="0">
              <a:buNone/>
            </a:pPr>
            <a:r>
              <a:rPr lang="en-US" sz="8000" dirty="0"/>
              <a:t>Vary in Length:</a:t>
            </a:r>
          </a:p>
          <a:p>
            <a:pPr lvl="1"/>
            <a:r>
              <a:rPr lang="en-US" sz="4000" dirty="0"/>
              <a:t>Full time (1 credit for each week)</a:t>
            </a:r>
          </a:p>
          <a:p>
            <a:pPr lvl="1"/>
            <a:r>
              <a:rPr lang="en-US" sz="4000" dirty="0"/>
              <a:t>Half-Time:  AM/PM (0.5 credit for each week)</a:t>
            </a:r>
          </a:p>
          <a:p>
            <a:pPr lvl="1"/>
            <a:r>
              <a:rPr lang="en-US" sz="4000" dirty="0"/>
              <a:t>Extended (consecutive Thursday PMs)</a:t>
            </a:r>
          </a:p>
          <a:p>
            <a:pPr lvl="4">
              <a:buFont typeface="Wingdings 2" pitchFamily="18" charset="2"/>
              <a:buNone/>
            </a:pPr>
            <a:r>
              <a:rPr lang="en-US" sz="3200" dirty="0"/>
              <a:t>			(1 block = 5 weeks  =  0.5 credit)</a:t>
            </a:r>
          </a:p>
          <a:p>
            <a:endParaRPr lang="en-US" dirty="0"/>
          </a:p>
        </p:txBody>
      </p:sp>
    </p:spTree>
    <p:extLst>
      <p:ext uri="{BB962C8B-B14F-4D97-AF65-F5344CB8AC3E}">
        <p14:creationId xmlns:p14="http://schemas.microsoft.com/office/powerpoint/2010/main" val="2403043870"/>
      </p:ext>
    </p:extLst>
  </p:cSld>
  <p:clrMapOvr>
    <a:masterClrMapping/>
  </p:clrMapOvr>
</p:sld>
</file>

<file path=ppt/theme/theme1.xml><?xml version="1.0" encoding="utf-8"?>
<a:theme xmlns:a="http://schemas.openxmlformats.org/drawingml/2006/main" name="Office Theme">
  <a:themeElements>
    <a:clrScheme name="SIU Medicine">
      <a:dk1>
        <a:srgbClr val="000000"/>
      </a:dk1>
      <a:lt1>
        <a:srgbClr val="FFFFFF"/>
      </a:lt1>
      <a:dk2>
        <a:srgbClr val="68478D"/>
      </a:dk2>
      <a:lt2>
        <a:srgbClr val="FFFFFF"/>
      </a:lt2>
      <a:accent1>
        <a:srgbClr val="68478D"/>
      </a:accent1>
      <a:accent2>
        <a:srgbClr val="702082"/>
      </a:accent2>
      <a:accent3>
        <a:srgbClr val="4C4184"/>
      </a:accent3>
      <a:accent4>
        <a:srgbClr val="949CD0"/>
      </a:accent4>
      <a:accent5>
        <a:srgbClr val="926EBF"/>
      </a:accent5>
      <a:accent6>
        <a:srgbClr val="B884CB"/>
      </a:accent6>
      <a:hlink>
        <a:srgbClr val="68478D"/>
      </a:hlink>
      <a:folHlink>
        <a:srgbClr val="6D20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U_001_PPT_Template_Graphics_CG_121916" id="{4D2EB469-513A-D842-9458-5B8FC1462BEE}" vid="{4CC2C591-C15F-9F49-8268-314D9D0465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SIU_001_PPT_Template_Graphics_CG_121916</Template>
  <TotalTime>2905</TotalTime>
  <Words>1694</Words>
  <Application>Microsoft Office PowerPoint</Application>
  <PresentationFormat>Widescreen</PresentationFormat>
  <Paragraphs>206</Paragraphs>
  <Slides>27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Verdana</vt:lpstr>
      <vt:lpstr>Wingdings 2</vt:lpstr>
      <vt:lpstr>Office Theme</vt:lpstr>
      <vt:lpstr>YEAR FOUR ORIENTATION</vt:lpstr>
      <vt:lpstr>Purpose of the 4th Year</vt:lpstr>
      <vt:lpstr>Outline of Year 4</vt:lpstr>
      <vt:lpstr>Y4 Calendar</vt:lpstr>
      <vt:lpstr>PowerPoint Presentation</vt:lpstr>
      <vt:lpstr>PowerPoint Presentation</vt:lpstr>
      <vt:lpstr>Time Requirements in Y4</vt:lpstr>
      <vt:lpstr>Electives </vt:lpstr>
      <vt:lpstr>Electives</vt:lpstr>
      <vt:lpstr>Electives</vt:lpstr>
      <vt:lpstr>Pitfalls to Avoid</vt:lpstr>
      <vt:lpstr>Pitfalls To Avoid</vt:lpstr>
      <vt:lpstr>Pitfalls to Avoid</vt:lpstr>
      <vt:lpstr>Before you Register…..</vt:lpstr>
      <vt:lpstr>Before you Register…..</vt:lpstr>
      <vt:lpstr>PowerPoint Presentation</vt:lpstr>
      <vt:lpstr>Medical Humanities In Year Four Carolyn Pointer, JD </vt:lpstr>
      <vt:lpstr>Medical Humanities, Year 4</vt:lpstr>
      <vt:lpstr>Registration Process  Cherie Forsyth, y3/y4 registrar </vt:lpstr>
      <vt:lpstr>Important Deadlines</vt:lpstr>
      <vt:lpstr>Registration Process</vt:lpstr>
      <vt:lpstr>Important  Deadlines</vt:lpstr>
      <vt:lpstr>Important Deadlines  (Throughout the Year)</vt:lpstr>
      <vt:lpstr>BE SURE To………</vt:lpstr>
      <vt:lpstr>BE SURE To………</vt:lpstr>
      <vt:lpstr>ASSISTANCE</vt:lpstr>
      <vt:lpstr>QUESTIONS </vt:lpstr>
    </vt:vector>
  </TitlesOfParts>
  <Company>SIU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Harold Lausen</dc:creator>
  <cp:lastModifiedBy>Christopher Reavis</cp:lastModifiedBy>
  <cp:revision>192</cp:revision>
  <cp:lastPrinted>2023-03-29T15:52:55Z</cp:lastPrinted>
  <dcterms:created xsi:type="dcterms:W3CDTF">2017-01-26T19:37:59Z</dcterms:created>
  <dcterms:modified xsi:type="dcterms:W3CDTF">2023-03-29T16:53:22Z</dcterms:modified>
</cp:coreProperties>
</file>